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56" r:id="rId2"/>
    <p:sldId id="329" r:id="rId3"/>
    <p:sldId id="327" r:id="rId4"/>
    <p:sldId id="331" r:id="rId5"/>
    <p:sldId id="332" r:id="rId6"/>
    <p:sldId id="333" r:id="rId7"/>
    <p:sldId id="336" r:id="rId8"/>
    <p:sldId id="334" r:id="rId9"/>
    <p:sldId id="335" r:id="rId10"/>
    <p:sldId id="338" r:id="rId11"/>
    <p:sldId id="339" r:id="rId12"/>
    <p:sldId id="341" r:id="rId13"/>
    <p:sldId id="342" r:id="rId14"/>
    <p:sldId id="343" r:id="rId15"/>
    <p:sldId id="344" r:id="rId16"/>
    <p:sldId id="328" r:id="rId17"/>
    <p:sldId id="346" r:id="rId18"/>
    <p:sldId id="347" r:id="rId19"/>
    <p:sldId id="348" r:id="rId20"/>
    <p:sldId id="349" r:id="rId21"/>
    <p:sldId id="350" r:id="rId22"/>
    <p:sldId id="258" r:id="rId23"/>
    <p:sldId id="257" r:id="rId24"/>
    <p:sldId id="323" r:id="rId25"/>
    <p:sldId id="264" r:id="rId26"/>
    <p:sldId id="326" r:id="rId27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389586E-9AE2-4E89-BEBE-488BC1574881}">
          <p14:sldIdLst>
            <p14:sldId id="256"/>
            <p14:sldId id="329"/>
            <p14:sldId id="327"/>
            <p14:sldId id="331"/>
            <p14:sldId id="332"/>
            <p14:sldId id="333"/>
            <p14:sldId id="336"/>
            <p14:sldId id="334"/>
            <p14:sldId id="335"/>
            <p14:sldId id="338"/>
            <p14:sldId id="339"/>
            <p14:sldId id="341"/>
            <p14:sldId id="342"/>
            <p14:sldId id="343"/>
            <p14:sldId id="344"/>
            <p14:sldId id="328"/>
            <p14:sldId id="346"/>
            <p14:sldId id="347"/>
            <p14:sldId id="348"/>
            <p14:sldId id="349"/>
            <p14:sldId id="350"/>
            <p14:sldId id="258"/>
            <p14:sldId id="257"/>
            <p14:sldId id="323"/>
            <p14:sldId id="264"/>
            <p14:sldId id="32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080"/>
    <a:srgbClr val="16A8BC"/>
    <a:srgbClr val="FFFFFF"/>
    <a:srgbClr val="000000"/>
    <a:srgbClr val="10A8BC"/>
    <a:srgbClr val="B4D020"/>
    <a:srgbClr val="22C0BC"/>
    <a:srgbClr val="053238"/>
    <a:srgbClr val="0B2E5D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Stile scuro 1 - Color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ile scuro 1 - Colore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ile scuro 1 - Colore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Stile scuro 2 - Colore 3/Color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Stile scuro 1 - Colore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91260" autoAdjust="0"/>
  </p:normalViewPr>
  <p:slideViewPr>
    <p:cSldViewPr snapToGrid="0" snapToObjects="1">
      <p:cViewPr>
        <p:scale>
          <a:sx n="80" d="100"/>
          <a:sy n="80" d="100"/>
        </p:scale>
        <p:origin x="-836" y="-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5" d="100"/>
        <a:sy n="65" d="100"/>
      </p:scale>
      <p:origin x="0" y="-16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E21-AA1D-BE49-8829-DEA10D5CF4C8}" type="datetimeFigureOut">
              <a:rPr lang="it-IT" smtClean="0"/>
              <a:t>23/04/2018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F8DF2B-E534-A049-A267-F065CD458300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890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6D68F-7DBE-1C48-BC1F-E6A07B52C7E0}" type="datetimeFigureOut">
              <a:rPr lang="it-IT" smtClean="0"/>
              <a:t>23/04/2018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7627C-DB68-9A4D-8B30-F0E92B6BDF8F}" type="slidenum">
              <a:rPr lang="it-IT" smtClean="0"/>
              <a:t>‹Nr.›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032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62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Video2</a:t>
            </a:r>
            <a:r>
              <a:rPr lang="de-DE" dirty="0" smtClean="0"/>
              <a:t>, Alex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space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just refers to the collections of features that are used to characterize your data. For example, if your data is about people, your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space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might be (Gender, Height, Weight, Age) ... Cars?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see the speed in bars, the steering angle in arrows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 = decision of autonomy system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 = decision of human</a:t>
            </a:r>
            <a:endParaRPr lang="de-D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7627C-DB68-9A4D-8B30-F0E92B6BDF8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025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anna/_LAVORI/REPLY/REPLY%20NEW%20LOGO/TEMPLATE%20COSTRUZIONE%20LOGO/PPT/2017-05-27%20Reply%20Gradients%20NEW%20FINAL/ORANGE/%3E%20Orange/16-9/Orange-Reply-Gradient_Orange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73852" y="799311"/>
            <a:ext cx="7585611" cy="2412171"/>
          </a:xfrm>
        </p:spPr>
        <p:txBody>
          <a:bodyPr anchor="b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it-IT" sz="6000" i="0" u="none" kern="1200" cap="all" spc="-100" dirty="0" smtClean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INSERT YOUR</a:t>
            </a:r>
            <a:br>
              <a:rPr lang="it-IT" dirty="0"/>
            </a:br>
            <a:r>
              <a:rPr lang="it-IT" dirty="0"/>
              <a:t>TITLE HERE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3375892"/>
            <a:ext cx="7585612" cy="328820"/>
          </a:xfrm>
        </p:spPr>
        <p:txBody>
          <a:bodyPr lIns="0" bIns="0" anchor="t">
            <a:noAutofit/>
          </a:bodyPr>
          <a:lstStyle>
            <a:lvl1pPr marL="0" indent="0" algn="l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2" y="1437651"/>
            <a:ext cx="381526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06754" y="1437651"/>
            <a:ext cx="3835261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on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6"/>
          <p:cNvSpPr/>
          <p:nvPr userDrawn="1"/>
        </p:nvSpPr>
        <p:spPr>
          <a:xfrm>
            <a:off x="0" y="0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0" y="1250541"/>
            <a:ext cx="9144000" cy="262909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10" name="Rettangolo 7"/>
          <p:cNvSpPr/>
          <p:nvPr userDrawn="1"/>
        </p:nvSpPr>
        <p:spPr>
          <a:xfrm>
            <a:off x="0" y="3879632"/>
            <a:ext cx="9144000" cy="124913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Bild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213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Image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LETTERS</a:t>
            </a:r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2" name="Segnaposto immagine 5"/>
          <p:cNvSpPr>
            <a:spLocks noGrp="1"/>
          </p:cNvSpPr>
          <p:nvPr>
            <p:ph type="pic" sz="quarter" idx="11"/>
          </p:nvPr>
        </p:nvSpPr>
        <p:spPr>
          <a:xfrm>
            <a:off x="4025590" y="1417013"/>
            <a:ext cx="5118410" cy="303688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it-IT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2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8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28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ERT Gradient + sid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73853" y="1437651"/>
            <a:ext cx="2994538" cy="3037283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400"/>
            </a:lvl6pPr>
            <a:lvl7pPr>
              <a:defRPr sz="1600"/>
            </a:lvl7pPr>
            <a:lvl8pPr>
              <a:defRPr sz="1600"/>
            </a:lvl8pPr>
            <a:lvl9pPr>
              <a:defRPr sz="14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2"/>
            <a:r>
              <a:rPr lang="it-IT" dirty="0"/>
              <a:t>Basic green text</a:t>
            </a:r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395" y="1496815"/>
            <a:ext cx="5114604" cy="287696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sz="half" idx="11" hasCustomPrompt="1"/>
          </p:nvPr>
        </p:nvSpPr>
        <p:spPr>
          <a:xfrm>
            <a:off x="4352740" y="2858737"/>
            <a:ext cx="4616786" cy="619319"/>
          </a:xfrm>
        </p:spPr>
        <p:txBody>
          <a:bodyPr anchor="t"/>
          <a:lstStyle>
            <a:lvl1pPr>
              <a:defRPr sz="4000" cap="all" spc="-100">
                <a:solidFill>
                  <a:srgbClr val="FFFFFF"/>
                </a:solidFill>
                <a:latin typeface="Arial Black"/>
                <a:cs typeface="Arial Black"/>
              </a:defRPr>
            </a:lvl1pPr>
            <a:lvl2pPr>
              <a:defRPr sz="4000">
                <a:latin typeface="Arial Black"/>
                <a:cs typeface="Arial Black"/>
              </a:defRPr>
            </a:lvl2pPr>
            <a:lvl3pPr>
              <a:defRPr sz="4000">
                <a:latin typeface="Arial Black"/>
                <a:cs typeface="Arial Black"/>
              </a:defRPr>
            </a:lvl3pPr>
            <a:lvl4pPr>
              <a:defRPr sz="4000">
                <a:latin typeface="Arial Black"/>
                <a:cs typeface="Arial Black"/>
              </a:defRPr>
            </a:lvl4pPr>
            <a:lvl5pPr>
              <a:defRPr sz="4000">
                <a:latin typeface="Arial Black"/>
                <a:cs typeface="Arial Black"/>
              </a:defRPr>
            </a:lvl5pPr>
            <a:lvl6pPr>
              <a:defRPr sz="4000">
                <a:latin typeface="Arial Black"/>
                <a:cs typeface="Arial Black"/>
              </a:defRPr>
            </a:lvl6pPr>
            <a:lvl7pPr>
              <a:defRPr sz="4000">
                <a:latin typeface="Arial Black"/>
                <a:cs typeface="Arial Black"/>
              </a:defRPr>
            </a:lvl7pPr>
            <a:lvl8pPr>
              <a:defRPr sz="4000">
                <a:latin typeface="Arial Black"/>
                <a:cs typeface="Arial Black"/>
              </a:defRPr>
            </a:lvl8pPr>
            <a:lvl9pPr>
              <a:defRPr sz="4000">
                <a:latin typeface="Arial Black"/>
                <a:cs typeface="Arial Black"/>
              </a:defRPr>
            </a:lvl9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sz="half" idx="12" hasCustomPrompt="1"/>
          </p:nvPr>
        </p:nvSpPr>
        <p:spPr>
          <a:xfrm>
            <a:off x="4352740" y="1903019"/>
            <a:ext cx="4616786" cy="320156"/>
          </a:xfrm>
        </p:spPr>
        <p:txBody>
          <a:bodyPr/>
          <a:lstStyle>
            <a:lvl1pPr>
              <a:defRPr sz="1600">
                <a:solidFill>
                  <a:srgbClr val="FFFFFF"/>
                </a:solidFill>
              </a:defRPr>
            </a:lvl1pPr>
            <a:lvl2pPr marL="0" indent="0">
              <a:buFont typeface="+mj-lt"/>
              <a:buNone/>
              <a:defRPr sz="1400">
                <a:solidFill>
                  <a:schemeClr val="tx1"/>
                </a:solidFill>
              </a:defRPr>
            </a:lvl2pPr>
            <a:lvl3pPr marL="0" indent="0">
              <a:buFont typeface="+mj-lt"/>
              <a:buNone/>
              <a:defRPr sz="1400">
                <a:solidFill>
                  <a:schemeClr val="tx1"/>
                </a:solidFill>
              </a:defRPr>
            </a:lvl3pPr>
            <a:lvl4pPr marL="0" indent="0">
              <a:buFont typeface="+mj-lt"/>
              <a:buNone/>
              <a:defRPr sz="1400">
                <a:solidFill>
                  <a:schemeClr val="tx1"/>
                </a:solidFill>
              </a:defRPr>
            </a:lvl4pPr>
            <a:lvl5pPr marL="0" indent="0">
              <a:buFont typeface="+mj-lt"/>
              <a:buNone/>
              <a:defRPr sz="1400">
                <a:solidFill>
                  <a:schemeClr val="tx1"/>
                </a:solidFill>
              </a:defRPr>
            </a:lvl5pPr>
            <a:lvl6pPr marL="0" indent="0">
              <a:buFont typeface="+mj-lt"/>
              <a:buNone/>
              <a:defRPr sz="1400">
                <a:solidFill>
                  <a:schemeClr val="tx1"/>
                </a:solidFill>
              </a:defRPr>
            </a:lvl6pPr>
            <a:lvl7pPr marL="0" indent="0">
              <a:buFont typeface="+mj-lt"/>
              <a:buNone/>
              <a:defRPr sz="1400">
                <a:solidFill>
                  <a:schemeClr val="tx1"/>
                </a:solidFill>
              </a:defRPr>
            </a:lvl7pPr>
            <a:lvl8pPr marL="0" indent="0">
              <a:buFont typeface="+mj-lt"/>
              <a:buNone/>
              <a:defRPr sz="1400">
                <a:solidFill>
                  <a:schemeClr val="tx1"/>
                </a:solidFill>
              </a:defRPr>
            </a:lvl8pPr>
            <a:lvl9pPr marL="0" indent="0">
              <a:buFont typeface="+mj-lt"/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it-IT" dirty="0"/>
              <a:t>Basic text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11" name="Bild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350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1156023" y="2010229"/>
            <a:ext cx="7003440" cy="1321697"/>
          </a:xfrm>
        </p:spPr>
        <p:txBody>
          <a:bodyPr anchor="ctr"/>
          <a:lstStyle>
            <a:lvl1pPr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6022" y="3375892"/>
            <a:ext cx="7003441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1800" b="0" cap="none">
                <a:solidFill>
                  <a:srgbClr val="FFFFFF"/>
                </a:solidFill>
                <a:latin typeface="+mn-lt"/>
                <a:cs typeface="Arial Blac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25" y="4724534"/>
            <a:ext cx="888029" cy="2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ing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sp>
        <p:nvSpPr>
          <p:cNvPr id="6" name="Inhaltsplatzhalter 2"/>
          <p:cNvSpPr>
            <a:spLocks noGrp="1"/>
          </p:cNvSpPr>
          <p:nvPr>
            <p:ph idx="10"/>
          </p:nvPr>
        </p:nvSpPr>
        <p:spPr>
          <a:xfrm>
            <a:off x="603248" y="1594892"/>
            <a:ext cx="7937501" cy="2462213"/>
          </a:xfrm>
        </p:spPr>
        <p:txBody>
          <a:bodyPr/>
          <a:lstStyle>
            <a:lvl1pPr marL="500063" indent="-500063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/>
            </a:lvl1pPr>
            <a:lvl2pPr marL="982663" indent="-490538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cap="none">
                <a:solidFill>
                  <a:schemeClr val="tx1"/>
                </a:solidFill>
              </a:defRPr>
            </a:lvl2pPr>
            <a:lvl3pPr marL="1431925" indent="-450850"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>
                <a:solidFill>
                  <a:schemeClr val="tx1"/>
                </a:solidFill>
              </a:defRPr>
            </a:lvl3pPr>
            <a:lvl4pPr marL="1371600" indent="-342900">
              <a:buFont typeface="+mj-lt"/>
              <a:buAutoNum type="arabicPeriod"/>
              <a:defRPr/>
            </a:lvl4pPr>
            <a:lvl5pPr marL="1714500" indent="-342900">
              <a:buFont typeface="+mj-lt"/>
              <a:buAutoNum type="arabicPeriod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b"/>
          <a:lstStyle>
            <a:lvl1pPr algn="ctr">
              <a:lnSpc>
                <a:spcPct val="80000"/>
              </a:lnSpc>
              <a:defRPr lang="en-US" sz="60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/>
              <a:t>SECTION </a:t>
            </a:r>
            <a:br>
              <a:rPr lang="it-IT" dirty="0"/>
            </a:br>
            <a:r>
              <a:rPr lang="it-IT" dirty="0"/>
              <a:t>SLIDE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tement Cover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779"/>
            <a:ext cx="9180512" cy="5164038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371684"/>
            <a:ext cx="7582223" cy="1631422"/>
          </a:xfrm>
        </p:spPr>
        <p:txBody>
          <a:bodyPr anchor="t"/>
          <a:lstStyle>
            <a:lvl1pPr algn="ctr">
              <a:lnSpc>
                <a:spcPct val="80000"/>
              </a:lnSpc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de-DE" dirty="0"/>
              <a:t>STATEMENT </a:t>
            </a:r>
            <a:br>
              <a:rPr lang="de-DE" dirty="0"/>
            </a:br>
            <a:r>
              <a:rPr lang="de-DE" dirty="0"/>
              <a:t>CHART FOR IMPORTANT </a:t>
            </a:r>
            <a:br>
              <a:rPr lang="de-DE" dirty="0"/>
            </a:br>
            <a:r>
              <a:rPr lang="de-DE" dirty="0"/>
              <a:t>POINTS</a:t>
            </a:r>
            <a:endParaRPr lang="en-US" dirty="0"/>
          </a:p>
        </p:txBody>
      </p:sp>
      <p:pic>
        <p:nvPicPr>
          <p:cNvPr id="8" name="Bild 5" descr="runningma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305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55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with Background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9"/>
          <p:cNvPicPr>
            <a:picLocks noChangeAspect="1"/>
          </p:cNvPicPr>
          <p:nvPr userDrawn="1"/>
        </p:nvPicPr>
        <p:blipFill rotWithShape="1">
          <a:blip r:embed="rId2"/>
          <a:srcRect t="-114" b="24638"/>
          <a:stretch/>
        </p:blipFill>
        <p:spPr>
          <a:xfrm>
            <a:off x="0" y="-7749"/>
            <a:ext cx="9144000" cy="5174110"/>
          </a:xfrm>
          <a:prstGeom prst="rect">
            <a:avLst/>
          </a:prstGeom>
        </p:spPr>
      </p:pic>
      <p:sp>
        <p:nvSpPr>
          <p:cNvPr id="8" name="Rechteck 6"/>
          <p:cNvSpPr/>
          <p:nvPr userDrawn="1"/>
        </p:nvSpPr>
        <p:spPr>
          <a:xfrm>
            <a:off x="0" y="1"/>
            <a:ext cx="9144000" cy="5166360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54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051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/>
          <p:cNvPicPr>
            <a:picLocks noChangeAspect="1"/>
          </p:cNvPicPr>
          <p:nvPr userDrawn="1"/>
        </p:nvPicPr>
        <p:blipFill rotWithShape="1">
          <a:blip r:embed="rId2"/>
          <a:srcRect t="-1" r="11734" b="25474"/>
          <a:stretch/>
        </p:blipFill>
        <p:spPr>
          <a:xfrm>
            <a:off x="-1" y="0"/>
            <a:ext cx="9144000" cy="5135526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hteck 6"/>
          <p:cNvSpPr/>
          <p:nvPr userDrawn="1"/>
        </p:nvSpPr>
        <p:spPr>
          <a:xfrm>
            <a:off x="0" y="-9843"/>
            <a:ext cx="9144000" cy="5143499"/>
          </a:xfrm>
          <a:prstGeom prst="rect">
            <a:avLst/>
          </a:prstGeom>
          <a:solidFill>
            <a:schemeClr val="bg1">
              <a:alpha val="50196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80889" y="3823821"/>
            <a:ext cx="7582223" cy="328820"/>
          </a:xfrm>
        </p:spPr>
        <p:txBody>
          <a:bodyPr lIns="0" bIns="0" anchor="t">
            <a:noAutofit/>
          </a:bodyPr>
          <a:lstStyle>
            <a:lvl1pPr marL="0" indent="0" algn="ctr">
              <a:buNone/>
              <a:defRPr sz="2400" b="0" cap="none" baseline="0">
                <a:solidFill>
                  <a:schemeClr val="tx1"/>
                </a:solidFill>
                <a:latin typeface="+mj-lt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INSERT YOUR SUBTITLE HERE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80889" y="1937802"/>
            <a:ext cx="7582223" cy="1267896"/>
          </a:xfrm>
        </p:spPr>
        <p:txBody>
          <a:bodyPr anchor="ctr"/>
          <a:lstStyle>
            <a:lvl1pPr algn="ctr">
              <a:lnSpc>
                <a:spcPct val="100000"/>
              </a:lnSpc>
              <a:defRPr lang="en-US" sz="6000" i="0" u="none" kern="1200" cap="all" spc="-100" baseline="0" dirty="0">
                <a:solidFill>
                  <a:schemeClr val="tx1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TEXT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 descr="runningman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308" y="4807868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8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en-US" cap="all" baseline="0" dirty="0"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3852" y="408191"/>
            <a:ext cx="7968163" cy="266461"/>
          </a:xfrm>
        </p:spPr>
        <p:txBody>
          <a:bodyPr tIns="0" rIns="0" anchor="t" anchorCtr="0"/>
          <a:lstStyle>
            <a:lvl1pPr>
              <a:defRPr sz="3200" cap="all" baseline="0"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INSERT YOUR TITLE HERE</a:t>
            </a:r>
            <a:endParaRPr lang="en-US" dirty="0"/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10" hasCustomPrompt="1"/>
          </p:nvPr>
        </p:nvSpPr>
        <p:spPr>
          <a:xfrm>
            <a:off x="573852" y="1401951"/>
            <a:ext cx="7968163" cy="3041814"/>
          </a:xfrm>
        </p:spPr>
        <p:txBody>
          <a:bodyPr lIns="0" bIns="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/>
            </a:lvl4pPr>
            <a:lvl6pPr>
              <a:defRPr sz="1700"/>
            </a:lvl6pPr>
            <a:lvl7pPr marL="180000" indent="-180000">
              <a:buClr>
                <a:schemeClr val="tx2"/>
              </a:buClr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>
              <a:buAutoNum type="arabicPeriod"/>
              <a:defRPr/>
            </a:lvl8pPr>
            <a:lvl9pPr>
              <a:defRPr sz="1700"/>
            </a:lvl9pPr>
          </a:lstStyle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marL="514350" lvl="6" indent="-514350" algn="l" defTabSz="457200" rtl="0" eaLnBrk="1" latinLnBrk="0" hangingPunct="1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</a:pPr>
            <a:r>
              <a:rPr lang="it-IT" dirty="0"/>
              <a:t>First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73852" y="753750"/>
            <a:ext cx="7968163" cy="328820"/>
          </a:xfrm>
        </p:spPr>
        <p:txBody>
          <a:bodyPr lIns="0" bIns="0" anchor="ctr">
            <a:noAutofit/>
          </a:bodyPr>
          <a:lstStyle>
            <a:lvl1pPr marL="0" indent="0" algn="ctr">
              <a:buNone/>
              <a:defRPr sz="1600" b="0" cap="all">
                <a:solidFill>
                  <a:schemeClr val="tx1"/>
                </a:solidFill>
                <a:latin typeface="Arial Black" panose="020B0A04020102020204" pitchFamily="34" charset="0"/>
                <a:cs typeface="Arial Black" panose="020B0A040201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here</a:t>
            </a:r>
            <a:endParaRPr lang="en-US" dirty="0"/>
          </a:p>
        </p:txBody>
      </p:sp>
      <p:pic>
        <p:nvPicPr>
          <p:cNvPr id="7" name="Bild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990" y="4806870"/>
            <a:ext cx="217532" cy="21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5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/>
          <a:p>
            <a:r>
              <a:rPr lang="it-IT" dirty="0"/>
              <a:t>CLICK TO CHANGE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6782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Basic text</a:t>
            </a:r>
          </a:p>
          <a:p>
            <a:pPr lvl="1"/>
            <a:r>
              <a:rPr lang="it-IT" dirty="0"/>
              <a:t>Text in CAPITAL </a:t>
            </a:r>
            <a:r>
              <a:rPr lang="it-IT" dirty="0" err="1"/>
              <a:t>LeTTERS</a:t>
            </a:r>
            <a:endParaRPr lang="it-IT" dirty="0"/>
          </a:p>
          <a:p>
            <a:pPr lvl="3"/>
            <a:r>
              <a:rPr lang="it-IT" dirty="0"/>
              <a:t>First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4"/>
            <a:r>
              <a:rPr lang="it-IT" dirty="0"/>
              <a:t>Second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5"/>
            <a:r>
              <a:rPr lang="it-IT" dirty="0"/>
              <a:t>Third </a:t>
            </a:r>
            <a:r>
              <a:rPr lang="it-IT" dirty="0" err="1"/>
              <a:t>bullet</a:t>
            </a:r>
            <a:r>
              <a:rPr lang="it-IT" dirty="0"/>
              <a:t> </a:t>
            </a:r>
            <a:r>
              <a:rPr lang="it-IT" dirty="0" err="1"/>
              <a:t>point</a:t>
            </a:r>
            <a:r>
              <a:rPr lang="it-IT" dirty="0"/>
              <a:t> text</a:t>
            </a:r>
          </a:p>
          <a:p>
            <a:pPr lvl="6"/>
            <a:r>
              <a:rPr lang="it-IT" dirty="0"/>
              <a:t>Fist </a:t>
            </a:r>
            <a:r>
              <a:rPr lang="it-IT" dirty="0" err="1"/>
              <a:t>numbered</a:t>
            </a:r>
            <a:r>
              <a:rPr lang="it-IT"/>
              <a:t> text</a:t>
            </a:r>
            <a:endParaRPr lang="it-IT" dirty="0"/>
          </a:p>
          <a:p>
            <a:pPr lvl="7"/>
            <a:r>
              <a:rPr lang="it-IT" dirty="0"/>
              <a:t>Second </a:t>
            </a:r>
            <a:r>
              <a:rPr lang="it-IT" dirty="0" err="1"/>
              <a:t>numbered</a:t>
            </a:r>
            <a:r>
              <a:rPr lang="it-IT" dirty="0"/>
              <a:t> text</a:t>
            </a:r>
          </a:p>
          <a:p>
            <a:pPr lvl="8"/>
            <a:r>
              <a:rPr lang="it-IT" dirty="0"/>
              <a:t>Third </a:t>
            </a:r>
            <a:r>
              <a:rPr lang="it-IT" dirty="0" err="1"/>
              <a:t>numbered</a:t>
            </a:r>
            <a:r>
              <a:rPr lang="it-IT" dirty="0"/>
              <a:t>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1" r:id="rId4"/>
    <p:sldLayoutId id="2147483677" r:id="rId5"/>
    <p:sldLayoutId id="2147483683" r:id="rId6"/>
    <p:sldLayoutId id="2147483684" r:id="rId7"/>
    <p:sldLayoutId id="2147483666" r:id="rId8"/>
    <p:sldLayoutId id="2147483680" r:id="rId9"/>
    <p:sldLayoutId id="2147483664" r:id="rId10"/>
    <p:sldLayoutId id="2147483685" r:id="rId11"/>
    <p:sldLayoutId id="2147483678" r:id="rId12"/>
    <p:sldLayoutId id="2147483679" r:id="rId13"/>
    <p:sldLayoutId id="2147483667" r:id="rId14"/>
    <p:sldLayoutId id="2147483671" r:id="rId15"/>
  </p:sldLayoutIdLst>
  <p:hf sldNum="0" hdr="0" ftr="0" dt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3200" kern="1200">
          <a:solidFill>
            <a:schemeClr val="tx1"/>
          </a:solidFill>
          <a:latin typeface="Arial Black" panose="020B0A04020102020204" pitchFamily="34" charset="0"/>
          <a:ea typeface="+mj-ea"/>
          <a:cs typeface="Arial Black" panose="020B0A040201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itchFamily="34" charset="0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1200"/>
        </a:spcBef>
        <a:spcAft>
          <a:spcPts val="600"/>
        </a:spcAft>
        <a:buFont typeface="Arial" pitchFamily="34" charset="0"/>
        <a:buNone/>
        <a:defRPr sz="1800" b="0" i="0" kern="1200" cap="all">
          <a:solidFill>
            <a:schemeClr val="tx2"/>
          </a:solidFill>
          <a:latin typeface="Arial"/>
          <a:ea typeface="+mn-ea"/>
          <a:cs typeface="Arial"/>
        </a:defRPr>
      </a:lvl2pPr>
      <a:lvl3pPr marL="0" indent="0" algn="l" defTabSz="914400" rtl="0" eaLnBrk="1" latinLnBrk="0" hangingPunct="1">
        <a:lnSpc>
          <a:spcPct val="120000"/>
        </a:lnSpc>
        <a:spcBef>
          <a:spcPts val="600"/>
        </a:spcBef>
        <a:buFont typeface="Arial" pitchFamily="34" charset="0"/>
        <a:buNone/>
        <a:defRPr sz="1400" b="0" i="0" kern="1200">
          <a:solidFill>
            <a:schemeClr val="tx2"/>
          </a:solidFill>
          <a:latin typeface="Arial"/>
          <a:ea typeface="+mn-ea"/>
          <a:cs typeface="Arial"/>
        </a:defRPr>
      </a:lvl3pPr>
      <a:lvl4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SzPct val="130000"/>
        <a:buFont typeface="+mj-lt"/>
        <a:buAutoNum type="arabicPeriod"/>
        <a:defRPr lang="it-IT" sz="1800" kern="1200" baseline="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36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540000" indent="-180000" algn="l" defTabSz="914400" rtl="0" eaLnBrk="1" latinLnBrk="0" hangingPunct="1">
        <a:lnSpc>
          <a:spcPct val="120000"/>
        </a:lnSpc>
        <a:spcBef>
          <a:spcPts val="600"/>
        </a:spcBef>
        <a:buClr>
          <a:schemeClr val="tx2"/>
        </a:buClr>
        <a:buFont typeface="+mj-lt"/>
        <a:buAutoNum type="arabicPeriod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73852" y="1762164"/>
            <a:ext cx="7585611" cy="2412171"/>
          </a:xfrm>
        </p:spPr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Robotics</a:t>
            </a:r>
            <a:r>
              <a:rPr lang="it-IT" dirty="0"/>
              <a:t> 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73852" y="4179424"/>
            <a:ext cx="7585612" cy="328820"/>
          </a:xfrm>
        </p:spPr>
        <p:txBody>
          <a:bodyPr/>
          <a:lstStyle/>
          <a:p>
            <a:r>
              <a:rPr lang="it-IT" dirty="0"/>
              <a:t>Date: DD/MM/JJJJ</a:t>
            </a:r>
          </a:p>
        </p:txBody>
      </p:sp>
      <p:pic>
        <p:nvPicPr>
          <p:cNvPr id="4" name="Picture 4" descr="C:\Users\c.lapenta\Desktop\side-rob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50" y="1973232"/>
            <a:ext cx="18478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c.lapenta\Desktop\robot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2" y="632991"/>
            <a:ext cx="6340764" cy="316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31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hteck 33"/>
          <p:cNvSpPr/>
          <p:nvPr/>
        </p:nvSpPr>
        <p:spPr>
          <a:xfrm>
            <a:off x="597602" y="3486904"/>
            <a:ext cx="4117653" cy="900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/>
          <p:cNvSpPr/>
          <p:nvPr/>
        </p:nvSpPr>
        <p:spPr>
          <a:xfrm>
            <a:off x="597602" y="1427123"/>
            <a:ext cx="4117653" cy="90044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Autonomous</a:t>
            </a:r>
            <a:r>
              <a:rPr lang="it-IT" dirty="0" smtClean="0"/>
              <a:t> </a:t>
            </a:r>
            <a:r>
              <a:rPr lang="it-IT" dirty="0" err="1" smtClean="0"/>
              <a:t>systems</a:t>
            </a: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573852" y="1180210"/>
            <a:ext cx="7937501" cy="3516480"/>
          </a:xfrm>
        </p:spPr>
        <p:txBody>
          <a:bodyPr/>
          <a:lstStyle/>
          <a:p>
            <a:endParaRPr lang="en-GB" dirty="0" smtClean="0"/>
          </a:p>
          <a:p>
            <a:pPr lvl="1"/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726251" y="1522610"/>
            <a:ext cx="1743817" cy="3430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latin typeface="Arial Black" panose="020B0A04020102020204" pitchFamily="34" charset="0"/>
              </a:rPr>
              <a:t>PHASE I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5" name="Textfeld 4"/>
          <p:cNvSpPr txBox="1"/>
          <p:nvPr/>
        </p:nvSpPr>
        <p:spPr>
          <a:xfrm>
            <a:off x="6602671" y="1273235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latin typeface="Arial Black" panose="020B0A04020102020204" pitchFamily="34" charset="0"/>
              </a:rPr>
              <a:t>DRIVE, SENSE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328152" y="2155580"/>
            <a:ext cx="21483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400" dirty="0" err="1" smtClean="0">
                <a:latin typeface="Arial Black" panose="020B0A04020102020204" pitchFamily="34" charset="0"/>
              </a:rPr>
              <a:t>COMPUTE</a:t>
            </a:r>
            <a:r>
              <a:rPr lang="de-DE" sz="1400" dirty="0" smtClean="0">
                <a:latin typeface="Arial Black" panose="020B0A04020102020204" pitchFamily="34" charset="0"/>
              </a:rPr>
              <a:t> </a:t>
            </a:r>
            <a:r>
              <a:rPr lang="de-DE" sz="1400" dirty="0" err="1" smtClean="0">
                <a:latin typeface="Arial Black" panose="020B0A04020102020204" pitchFamily="34" charset="0"/>
              </a:rPr>
              <a:t>MAP</a:t>
            </a:r>
            <a:r>
              <a:rPr lang="de-DE" sz="1400" dirty="0" smtClean="0">
                <a:latin typeface="Arial Black" panose="020B0A04020102020204" pitchFamily="34" charset="0"/>
              </a:rPr>
              <a:t> </a:t>
            </a:r>
            <a:r>
              <a:rPr lang="de-DE" sz="1400" dirty="0" err="1" smtClean="0">
                <a:latin typeface="Arial Black" panose="020B0A04020102020204" pitchFamily="34" charset="0"/>
              </a:rPr>
              <a:t>FOR</a:t>
            </a:r>
            <a:endParaRPr lang="de-DE" sz="1400" dirty="0">
              <a:latin typeface="Arial Black" panose="020B0A04020102020204" pitchFamily="34" charset="0"/>
            </a:endParaRPr>
          </a:p>
          <a:p>
            <a:pPr algn="ctr"/>
            <a:r>
              <a:rPr lang="de-DE" sz="1400" dirty="0" err="1" smtClean="0">
                <a:latin typeface="Arial Black" panose="020B0A04020102020204" pitchFamily="34" charset="0"/>
              </a:rPr>
              <a:t>CLOSED</a:t>
            </a:r>
            <a:r>
              <a:rPr lang="de-DE" sz="1400" dirty="0" smtClean="0">
                <a:latin typeface="Arial Black" panose="020B0A04020102020204" pitchFamily="34" charset="0"/>
              </a:rPr>
              <a:t> REGION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6758207" y="3349080"/>
            <a:ext cx="13031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latin typeface="Arial Black" panose="020B0A04020102020204" pitchFamily="34" charset="0"/>
              </a:rPr>
              <a:t>PLAN PATH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012486" y="4217394"/>
            <a:ext cx="8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latin typeface="Arial Black" panose="020B0A04020102020204" pitchFamily="34" charset="0"/>
              </a:rPr>
              <a:t>DRIVE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21352" y="1836913"/>
            <a:ext cx="407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Arial Black" panose="020B0A04020102020204" pitchFamily="34" charset="0"/>
              </a:rPr>
              <a:t>(ONCE, THEN INCREMENTAL UPDATES</a:t>
            </a:r>
            <a:r>
              <a:rPr lang="en-GB" sz="1400" dirty="0" smtClean="0">
                <a:latin typeface="Arial Black" panose="020B0A04020102020204" pitchFamily="34" charset="0"/>
              </a:rPr>
              <a:t>)</a:t>
            </a:r>
            <a:endParaRPr lang="en-GB" sz="1400" dirty="0">
              <a:latin typeface="Arial Black" panose="020B0A04020102020204" pitchFamily="34" charset="0"/>
            </a:endParaRPr>
          </a:p>
        </p:txBody>
      </p:sp>
      <p:sp>
        <p:nvSpPr>
          <p:cNvPr id="10" name="Content Placeholder 1"/>
          <p:cNvSpPr txBox="1">
            <a:spLocks/>
          </p:cNvSpPr>
          <p:nvPr/>
        </p:nvSpPr>
        <p:spPr>
          <a:xfrm>
            <a:off x="724276" y="3575010"/>
            <a:ext cx="1743817" cy="3430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 smtClean="0">
                <a:latin typeface="Arial Black" panose="020B0A04020102020204" pitchFamily="34" charset="0"/>
              </a:rPr>
              <a:t>PHASE II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11" name="Textfeld 10"/>
          <p:cNvSpPr txBox="1"/>
          <p:nvPr/>
        </p:nvSpPr>
        <p:spPr>
          <a:xfrm>
            <a:off x="619377" y="3889313"/>
            <a:ext cx="1418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latin typeface="Arial Black" panose="020B0A04020102020204" pitchFamily="34" charset="0"/>
              </a:rPr>
              <a:t>(EACH RIDE)</a:t>
            </a:r>
            <a:endParaRPr lang="en-GB" sz="1400" dirty="0">
              <a:latin typeface="Arial Black" panose="020B0A04020102020204" pitchFamily="34" charset="0"/>
            </a:endParaRPr>
          </a:p>
        </p:txBody>
      </p:sp>
      <p:cxnSp>
        <p:nvCxnSpPr>
          <p:cNvPr id="17" name="Gerade Verbindung 16"/>
          <p:cNvCxnSpPr/>
          <p:nvPr/>
        </p:nvCxnSpPr>
        <p:spPr>
          <a:xfrm>
            <a:off x="0" y="2940067"/>
            <a:ext cx="91440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8" name="Gerade Verbindung mit Pfeil 27"/>
          <p:cNvCxnSpPr>
            <a:stCxn id="5" idx="2"/>
            <a:endCxn id="6" idx="0"/>
          </p:cNvCxnSpPr>
          <p:nvPr/>
        </p:nvCxnSpPr>
        <p:spPr>
          <a:xfrm>
            <a:off x="7397921" y="1581012"/>
            <a:ext cx="4403" cy="5745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Gerade Verbindung mit Pfeil 29"/>
          <p:cNvCxnSpPr>
            <a:stCxn id="6" idx="2"/>
            <a:endCxn id="7" idx="0"/>
          </p:cNvCxnSpPr>
          <p:nvPr/>
        </p:nvCxnSpPr>
        <p:spPr>
          <a:xfrm>
            <a:off x="7402324" y="2678800"/>
            <a:ext cx="7472" cy="67028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Gerade Verbindung mit Pfeil 31"/>
          <p:cNvCxnSpPr>
            <a:stCxn id="7" idx="2"/>
            <a:endCxn id="8" idx="0"/>
          </p:cNvCxnSpPr>
          <p:nvPr/>
        </p:nvCxnSpPr>
        <p:spPr>
          <a:xfrm>
            <a:off x="7409796" y="3656857"/>
            <a:ext cx="4403" cy="56053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32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Feature</a:t>
            </a:r>
            <a:r>
              <a:rPr lang="it-IT" dirty="0" smtClean="0"/>
              <a:t> </a:t>
            </a:r>
            <a:r>
              <a:rPr lang="it-IT" dirty="0" err="1" smtClean="0"/>
              <a:t>SpaCe</a:t>
            </a:r>
            <a:endParaRPr lang="it-IT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2638175" y="1332610"/>
            <a:ext cx="4012004" cy="3516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latin typeface="Arial Black" panose="020B0A04020102020204" pitchFamily="34" charset="0"/>
              </a:rPr>
              <a:t>MAPPING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LOCALIZATION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NAVIGATION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PEDESTRIAN DETECTION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PEDESTRIAN INTERACTION</a:t>
            </a:r>
          </a:p>
          <a:p>
            <a:r>
              <a:rPr lang="en-GB" dirty="0" smtClean="0">
                <a:latin typeface="Arial Black" panose="020B0A04020102020204" pitchFamily="34" charset="0"/>
              </a:rPr>
              <a:t>VEHICLE INTERACTION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9262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Mapping</a:t>
            </a:r>
            <a:endParaRPr lang="it-IT" dirty="0"/>
          </a:p>
        </p:txBody>
      </p:sp>
      <p:grpSp>
        <p:nvGrpSpPr>
          <p:cNvPr id="30" name="Gruppieren 29"/>
          <p:cNvGrpSpPr/>
          <p:nvPr/>
        </p:nvGrpSpPr>
        <p:grpSpPr>
          <a:xfrm>
            <a:off x="273621" y="1432900"/>
            <a:ext cx="2255823" cy="2643719"/>
            <a:chOff x="399374" y="2058705"/>
            <a:chExt cx="1855969" cy="2378798"/>
          </a:xfrm>
        </p:grpSpPr>
        <p:sp>
          <p:nvSpPr>
            <p:cNvPr id="17" name="Rechteck 16"/>
            <p:cNvSpPr/>
            <p:nvPr/>
          </p:nvSpPr>
          <p:spPr>
            <a:xfrm>
              <a:off x="399374" y="2058705"/>
              <a:ext cx="1855969" cy="237879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507788" y="2161149"/>
              <a:ext cx="1616400" cy="2155803"/>
              <a:chOff x="602790" y="1942382"/>
              <a:chExt cx="1616400" cy="2155803"/>
            </a:xfrm>
          </p:grpSpPr>
          <p:pic>
            <p:nvPicPr>
              <p:cNvPr id="4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747" y="2959948"/>
                <a:ext cx="1614487" cy="1138237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pic>
            <p:nvPicPr>
              <p:cNvPr id="102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2790" y="1942382"/>
                <a:ext cx="1616400" cy="99178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</p:grpSp>
      </p:grpSp>
      <p:grpSp>
        <p:nvGrpSpPr>
          <p:cNvPr id="29" name="Gruppieren 28"/>
          <p:cNvGrpSpPr/>
          <p:nvPr/>
        </p:nvGrpSpPr>
        <p:grpSpPr>
          <a:xfrm>
            <a:off x="3094364" y="1432589"/>
            <a:ext cx="5812125" cy="1190257"/>
            <a:chOff x="2713780" y="1432589"/>
            <a:chExt cx="6073960" cy="1243878"/>
          </a:xfrm>
        </p:grpSpPr>
        <p:sp>
          <p:nvSpPr>
            <p:cNvPr id="26" name="Rechteck 25"/>
            <p:cNvSpPr/>
            <p:nvPr/>
          </p:nvSpPr>
          <p:spPr>
            <a:xfrm>
              <a:off x="2713780" y="1432589"/>
              <a:ext cx="6073960" cy="124387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0" name="Gruppieren 9"/>
            <p:cNvGrpSpPr/>
            <p:nvPr/>
          </p:nvGrpSpPr>
          <p:grpSpPr>
            <a:xfrm>
              <a:off x="2846535" y="1545956"/>
              <a:ext cx="1738418" cy="1019850"/>
              <a:chOff x="2775285" y="1522206"/>
              <a:chExt cx="1738418" cy="1019850"/>
            </a:xfrm>
          </p:grpSpPr>
          <p:pic>
            <p:nvPicPr>
              <p:cNvPr id="1029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75285" y="1522206"/>
                <a:ext cx="1717132" cy="1018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7" name="Textfeld 6"/>
              <p:cNvSpPr txBox="1"/>
              <p:nvPr/>
            </p:nvSpPr>
            <p:spPr>
              <a:xfrm>
                <a:off x="2784544" y="2091758"/>
                <a:ext cx="1729159" cy="4502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100" b="1" dirty="0" smtClean="0">
                    <a:latin typeface="Arial Black" panose="020B0A04020102020204" pitchFamily="34" charset="0"/>
                  </a:rPr>
                  <a:t>SURFACE NORMAL</a:t>
                </a:r>
              </a:p>
              <a:p>
                <a:pPr algn="ctr"/>
                <a:r>
                  <a:rPr lang="de-DE" sz="1100" b="1" dirty="0" err="1" smtClean="0">
                    <a:latin typeface="Arial Black" panose="020B0A04020102020204" pitchFamily="34" charset="0"/>
                  </a:rPr>
                  <a:t>CALCULATIONS</a:t>
                </a:r>
                <a:endParaRPr lang="de-DE" sz="1100" b="1"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9" name="Gruppieren 8"/>
            <p:cNvGrpSpPr/>
            <p:nvPr/>
          </p:nvGrpSpPr>
          <p:grpSpPr>
            <a:xfrm>
              <a:off x="4779318" y="1551424"/>
              <a:ext cx="1705370" cy="1017490"/>
              <a:chOff x="4788158" y="1518560"/>
              <a:chExt cx="1705370" cy="1017490"/>
            </a:xfrm>
          </p:grpSpPr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8158" y="1518560"/>
                <a:ext cx="1705370" cy="101749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4" name="Textfeld 13"/>
              <p:cNvSpPr txBox="1"/>
              <p:nvPr/>
            </p:nvSpPr>
            <p:spPr>
              <a:xfrm>
                <a:off x="4903115" y="2073504"/>
                <a:ext cx="1583416" cy="4502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100" b="1" dirty="0" smtClean="0">
                    <a:latin typeface="Arial Black" panose="020B0A04020102020204" pitchFamily="34" charset="0"/>
                  </a:rPr>
                  <a:t>POINT</a:t>
                </a:r>
              </a:p>
              <a:p>
                <a:pPr algn="ctr"/>
                <a:r>
                  <a:rPr lang="de-DE" sz="1100" b="1" dirty="0" err="1" smtClean="0">
                    <a:latin typeface="Arial Black" panose="020B0A04020102020204" pitchFamily="34" charset="0"/>
                  </a:rPr>
                  <a:t>CLASSIFICATION</a:t>
                </a:r>
                <a:endParaRPr lang="de-DE" sz="1100" b="1" dirty="0"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6685414" y="1541000"/>
              <a:ext cx="1971708" cy="1018800"/>
              <a:chOff x="6649789" y="1517250"/>
              <a:chExt cx="1971708" cy="1018800"/>
            </a:xfrm>
          </p:grpSpPr>
          <p:pic>
            <p:nvPicPr>
              <p:cNvPr id="1031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9789" y="1517250"/>
                <a:ext cx="1971708" cy="101880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5" name="Textfeld 14"/>
              <p:cNvSpPr txBox="1"/>
              <p:nvPr/>
            </p:nvSpPr>
            <p:spPr>
              <a:xfrm>
                <a:off x="6782237" y="2234832"/>
                <a:ext cx="1693981" cy="2733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100" b="1" dirty="0" smtClean="0">
                    <a:latin typeface="Arial Black" panose="020B0A04020102020204" pitchFamily="34" charset="0"/>
                  </a:rPr>
                  <a:t>INTEREST POINTS</a:t>
                </a:r>
                <a:endParaRPr lang="de-DE" sz="1100" b="1" dirty="0"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28" name="Gruppieren 27"/>
          <p:cNvGrpSpPr/>
          <p:nvPr/>
        </p:nvGrpSpPr>
        <p:grpSpPr>
          <a:xfrm>
            <a:off x="4393848" y="2992580"/>
            <a:ext cx="3218213" cy="1947553"/>
            <a:chOff x="3621973" y="2992580"/>
            <a:chExt cx="3218213" cy="1947553"/>
          </a:xfrm>
        </p:grpSpPr>
        <p:sp>
          <p:nvSpPr>
            <p:cNvPr id="27" name="Rechteck 26"/>
            <p:cNvSpPr/>
            <p:nvPr/>
          </p:nvSpPr>
          <p:spPr>
            <a:xfrm>
              <a:off x="3621973" y="2992580"/>
              <a:ext cx="3218213" cy="194755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1" name="Gruppieren 10"/>
            <p:cNvGrpSpPr/>
            <p:nvPr/>
          </p:nvGrpSpPr>
          <p:grpSpPr>
            <a:xfrm>
              <a:off x="3754240" y="3132716"/>
              <a:ext cx="2982690" cy="1657819"/>
              <a:chOff x="3648679" y="2802042"/>
              <a:chExt cx="2982690" cy="1657819"/>
            </a:xfrm>
          </p:grpSpPr>
          <p:pic>
            <p:nvPicPr>
              <p:cNvPr id="1028" name="Picture 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48679" y="2802042"/>
                <a:ext cx="2943957" cy="165781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  <p:sp>
            <p:nvSpPr>
              <p:cNvPr id="16" name="Textfeld 15"/>
              <p:cNvSpPr txBox="1"/>
              <p:nvPr/>
            </p:nvSpPr>
            <p:spPr>
              <a:xfrm>
                <a:off x="3686332" y="4147718"/>
                <a:ext cx="294503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DE" sz="1100" b="1" dirty="0" err="1" smtClean="0">
                    <a:latin typeface="Arial Black" panose="020B0A04020102020204" pitchFamily="34" charset="0"/>
                  </a:rPr>
                  <a:t>SYNTHETIC</a:t>
                </a:r>
                <a:r>
                  <a:rPr lang="de-DE" sz="1100" b="1" dirty="0" smtClean="0">
                    <a:latin typeface="Arial Black" panose="020B0A04020102020204" pitchFamily="34" charset="0"/>
                  </a:rPr>
                  <a:t> </a:t>
                </a:r>
                <a:r>
                  <a:rPr lang="de-DE" sz="1100" b="1" dirty="0" err="1" smtClean="0">
                    <a:latin typeface="Arial Black" panose="020B0A04020102020204" pitchFamily="34" charset="0"/>
                  </a:rPr>
                  <a:t>LIDAR</a:t>
                </a:r>
                <a:r>
                  <a:rPr lang="de-DE" sz="1100" b="1" dirty="0" smtClean="0">
                    <a:latin typeface="Arial Black" panose="020B0A04020102020204" pitchFamily="34" charset="0"/>
                  </a:rPr>
                  <a:t> </a:t>
                </a:r>
                <a:r>
                  <a:rPr lang="de-DE" sz="1100" b="1" dirty="0" err="1" smtClean="0">
                    <a:latin typeface="Arial Black" panose="020B0A04020102020204" pitchFamily="34" charset="0"/>
                  </a:rPr>
                  <a:t>CONSTRUCTION</a:t>
                </a:r>
                <a:endParaRPr lang="de-DE" sz="1100" b="1" dirty="0">
                  <a:latin typeface="Arial Black" panose="020B0A04020102020204" pitchFamily="34" charset="0"/>
                </a:endParaRPr>
              </a:p>
            </p:txBody>
          </p:sp>
        </p:grpSp>
      </p:grpSp>
      <p:sp>
        <p:nvSpPr>
          <p:cNvPr id="23" name="Subtitle 5"/>
          <p:cNvSpPr>
            <a:spLocks noGrp="1"/>
          </p:cNvSpPr>
          <p:nvPr>
            <p:ph type="subTitle" idx="1"/>
          </p:nvPr>
        </p:nvSpPr>
        <p:spPr>
          <a:xfrm>
            <a:off x="573852" y="753750"/>
            <a:ext cx="7968163" cy="328820"/>
          </a:xfrm>
        </p:spPr>
        <p:txBody>
          <a:bodyPr/>
          <a:lstStyle/>
          <a:p>
            <a:r>
              <a:rPr lang="en-US" dirty="0" smtClean="0"/>
              <a:t>Laser Scanners</a:t>
            </a:r>
            <a:endParaRPr lang="en-US" dirty="0"/>
          </a:p>
        </p:txBody>
      </p:sp>
      <p:cxnSp>
        <p:nvCxnSpPr>
          <p:cNvPr id="1041" name="Gewinkelte Verbindung 1040"/>
          <p:cNvCxnSpPr>
            <a:stCxn id="17" idx="3"/>
            <a:endCxn id="26" idx="1"/>
          </p:cNvCxnSpPr>
          <p:nvPr/>
        </p:nvCxnSpPr>
        <p:spPr>
          <a:xfrm flipV="1">
            <a:off x="2529444" y="2027718"/>
            <a:ext cx="564920" cy="727042"/>
          </a:xfrm>
          <a:prstGeom prst="bentConnector3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43" name="Gerade Verbindung mit Pfeil 1042"/>
          <p:cNvCxnSpPr>
            <a:stCxn id="26" idx="2"/>
            <a:endCxn id="27" idx="0"/>
          </p:cNvCxnSpPr>
          <p:nvPr/>
        </p:nvCxnSpPr>
        <p:spPr>
          <a:xfrm>
            <a:off x="6000427" y="2622846"/>
            <a:ext cx="2528" cy="36973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Subtitle 5"/>
          <p:cNvSpPr txBox="1">
            <a:spLocks/>
          </p:cNvSpPr>
          <p:nvPr/>
        </p:nvSpPr>
        <p:spPr>
          <a:xfrm>
            <a:off x="95551" y="3387883"/>
            <a:ext cx="2611961" cy="6861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  <a:defRPr sz="1600" b="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n-ea"/>
                <a:cs typeface="Arial Black" panose="020B0A04020102020204" pitchFamily="34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Font typeface="Arial" pitchFamily="34" charset="0"/>
              <a:buNone/>
              <a:defRPr sz="1800" b="0" i="0" kern="1200" cap="all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None/>
              <a:defRPr lang="it-IT" sz="1800" kern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 smtClean="0"/>
              <a:t>LIDAR accumulation</a:t>
            </a:r>
          </a:p>
          <a:p>
            <a:r>
              <a:rPr lang="en-US" sz="1100" dirty="0" smtClean="0"/>
              <a:t>3D rolling window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48488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Localization</a:t>
            </a:r>
            <a:endParaRPr lang="it-IT" dirty="0"/>
          </a:p>
        </p:txBody>
      </p:sp>
      <p:sp>
        <p:nvSpPr>
          <p:cNvPr id="13" name="Untertitel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Surface Normal For Classification</a:t>
            </a:r>
          </a:p>
        </p:txBody>
      </p:sp>
      <p:grpSp>
        <p:nvGrpSpPr>
          <p:cNvPr id="25" name="Gruppieren 24"/>
          <p:cNvGrpSpPr/>
          <p:nvPr/>
        </p:nvGrpSpPr>
        <p:grpSpPr>
          <a:xfrm>
            <a:off x="419902" y="2218450"/>
            <a:ext cx="2581950" cy="1437549"/>
            <a:chOff x="1876744" y="3564884"/>
            <a:chExt cx="2581950" cy="1437549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6744" y="3564884"/>
              <a:ext cx="2581950" cy="1437549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>
              <a:solidFill>
                <a:schemeClr val="tx2"/>
              </a:solidFill>
              <a:miter lim="800000"/>
              <a:headEnd/>
              <a:tailEnd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  <a:extLst/>
          </p:spPr>
        </p:pic>
        <p:sp>
          <p:nvSpPr>
            <p:cNvPr id="42" name="Textfeld 41"/>
            <p:cNvSpPr txBox="1"/>
            <p:nvPr/>
          </p:nvSpPr>
          <p:spPr>
            <a:xfrm>
              <a:off x="2512732" y="4571546"/>
              <a:ext cx="13099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ON-BOARD</a:t>
              </a:r>
            </a:p>
            <a:p>
              <a:pPr algn="ctr"/>
              <a:r>
                <a:rPr lang="de-DE" sz="1100" dirty="0" err="1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CAMERA</a:t>
              </a:r>
              <a:r>
                <a: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 VIEW</a:t>
              </a:r>
            </a:p>
          </p:txBody>
        </p:sp>
      </p:grpSp>
      <p:grpSp>
        <p:nvGrpSpPr>
          <p:cNvPr id="2048" name="Gruppieren 2047"/>
          <p:cNvGrpSpPr/>
          <p:nvPr/>
        </p:nvGrpSpPr>
        <p:grpSpPr>
          <a:xfrm>
            <a:off x="3240409" y="1190325"/>
            <a:ext cx="2685382" cy="3642932"/>
            <a:chOff x="3240409" y="1190325"/>
            <a:chExt cx="2685382" cy="3642932"/>
          </a:xfrm>
        </p:grpSpPr>
        <p:sp>
          <p:nvSpPr>
            <p:cNvPr id="52" name="Rechteck 51"/>
            <p:cNvSpPr/>
            <p:nvPr/>
          </p:nvSpPr>
          <p:spPr>
            <a:xfrm>
              <a:off x="3240409" y="1190325"/>
              <a:ext cx="2685382" cy="364293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uppieren 20"/>
            <p:cNvGrpSpPr/>
            <p:nvPr/>
          </p:nvGrpSpPr>
          <p:grpSpPr>
            <a:xfrm>
              <a:off x="3332796" y="1246908"/>
              <a:ext cx="2494531" cy="1676051"/>
              <a:chOff x="1793619" y="1546506"/>
              <a:chExt cx="2581950" cy="1564846"/>
            </a:xfrm>
          </p:grpSpPr>
          <p:pic>
            <p:nvPicPr>
              <p:cNvPr id="2050" name="Picture 2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34" b="1019"/>
              <a:stretch/>
            </p:blipFill>
            <p:spPr bwMode="auto">
              <a:xfrm>
                <a:off x="1793619" y="1546506"/>
                <a:ext cx="2581950" cy="1564846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76200">
                <a:noFill/>
                <a:miter lim="800000"/>
                <a:headEnd/>
                <a:tailEnd/>
              </a:ln>
              <a:effectLst/>
              <a:extLst/>
            </p:spPr>
          </p:pic>
          <p:sp>
            <p:nvSpPr>
              <p:cNvPr id="44" name="Textfeld 43"/>
              <p:cNvSpPr txBox="1"/>
              <p:nvPr/>
            </p:nvSpPr>
            <p:spPr>
              <a:xfrm>
                <a:off x="2327015" y="2825563"/>
                <a:ext cx="191205" cy="2442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endPara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  <p:grpSp>
          <p:nvGrpSpPr>
            <p:cNvPr id="22" name="Gruppieren 21"/>
            <p:cNvGrpSpPr/>
            <p:nvPr/>
          </p:nvGrpSpPr>
          <p:grpSpPr>
            <a:xfrm>
              <a:off x="3332796" y="3012961"/>
              <a:ext cx="2494532" cy="1713417"/>
              <a:chOff x="4812374" y="1539775"/>
              <a:chExt cx="2277175" cy="1564121"/>
            </a:xfrm>
          </p:grpSpPr>
          <p:pic>
            <p:nvPicPr>
              <p:cNvPr id="2051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2374" y="1539775"/>
                <a:ext cx="2277175" cy="1564121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noFill/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extLst/>
            </p:spPr>
          </p:pic>
          <p:sp>
            <p:nvSpPr>
              <p:cNvPr id="45" name="Textfeld 44"/>
              <p:cNvSpPr txBox="1"/>
              <p:nvPr/>
            </p:nvSpPr>
            <p:spPr>
              <a:xfrm>
                <a:off x="5229707" y="2825563"/>
                <a:ext cx="1515158" cy="2616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de-DE" sz="1100" dirty="0" err="1" smtClean="0">
                    <a:solidFill>
                      <a:schemeClr val="bg1"/>
                    </a:solidFill>
                    <a:latin typeface="Arial Black" panose="020B0A04020102020204" pitchFamily="34" charset="0"/>
                  </a:rPr>
                  <a:t>CLASSIFICATION</a:t>
                </a:r>
                <a:endPara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endParaRPr>
              </a:p>
            </p:txBody>
          </p:sp>
        </p:grpSp>
      </p:grpSp>
      <p:grpSp>
        <p:nvGrpSpPr>
          <p:cNvPr id="24" name="Gruppieren 23"/>
          <p:cNvGrpSpPr/>
          <p:nvPr/>
        </p:nvGrpSpPr>
        <p:grpSpPr>
          <a:xfrm>
            <a:off x="6234216" y="2260696"/>
            <a:ext cx="2323278" cy="1412433"/>
            <a:chOff x="4825647" y="3369250"/>
            <a:chExt cx="2323278" cy="1412433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5647" y="3369250"/>
              <a:ext cx="2323278" cy="1400558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76200">
              <a:solidFill>
                <a:schemeClr val="accent2"/>
              </a:solidFill>
              <a:miter lim="800000"/>
              <a:headEnd/>
              <a:tailEnd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  <a:extLst/>
          </p:spPr>
        </p:pic>
        <p:sp>
          <p:nvSpPr>
            <p:cNvPr id="46" name="Textfeld 45"/>
            <p:cNvSpPr txBox="1"/>
            <p:nvPr/>
          </p:nvSpPr>
          <p:spPr>
            <a:xfrm>
              <a:off x="5167189" y="4350796"/>
              <a:ext cx="164019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TOP-DOWN</a:t>
              </a:r>
            </a:p>
            <a:p>
              <a:pPr algn="ctr"/>
              <a:r>
                <a:rPr lang="de-DE" sz="110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LASER SCAN VIEW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35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PEDESTRIANS</a:t>
            </a:r>
            <a:endParaRPr lang="it-IT" dirty="0"/>
          </a:p>
        </p:txBody>
      </p:sp>
      <p:sp>
        <p:nvSpPr>
          <p:cNvPr id="20" name="Content Placeholder 1"/>
          <p:cNvSpPr>
            <a:spLocks noGrp="1"/>
          </p:cNvSpPr>
          <p:nvPr>
            <p:ph idx="10"/>
          </p:nvPr>
        </p:nvSpPr>
        <p:spPr>
          <a:xfrm>
            <a:off x="98852" y="1306412"/>
            <a:ext cx="4551601" cy="826720"/>
          </a:xfrm>
        </p:spPr>
        <p:txBody>
          <a:bodyPr/>
          <a:lstStyle/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TRADITIONAL NAVIGATION SYSTEM</a:t>
            </a:r>
          </a:p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DYNAMIC VIRTUAL BUMPER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4180771" y="1306413"/>
            <a:ext cx="4313743" cy="7198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IMPLEMENTED TRAFFIC RULES</a:t>
            </a:r>
          </a:p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BREAK TRAFFIC RULES</a:t>
            </a:r>
          </a:p>
          <a:p>
            <a:endParaRPr lang="en-GB" dirty="0" smtClean="0"/>
          </a:p>
          <a:p>
            <a:pPr marL="0" indent="0">
              <a:buFont typeface="+mj-lt"/>
              <a:buNone/>
            </a:pPr>
            <a:endParaRPr lang="en-GB" dirty="0"/>
          </a:p>
        </p:txBody>
      </p:sp>
      <p:sp>
        <p:nvSpPr>
          <p:cNvPr id="7" name="Untertitel 12"/>
          <p:cNvSpPr>
            <a:spLocks noGrp="1"/>
          </p:cNvSpPr>
          <p:nvPr>
            <p:ph type="subTitle" idx="1"/>
          </p:nvPr>
        </p:nvSpPr>
        <p:spPr>
          <a:xfrm>
            <a:off x="573852" y="753750"/>
            <a:ext cx="7968163" cy="328820"/>
          </a:xfrm>
        </p:spPr>
        <p:txBody>
          <a:bodyPr/>
          <a:lstStyle/>
          <a:p>
            <a:r>
              <a:rPr lang="en-US" dirty="0" smtClean="0"/>
              <a:t>NAVIGATION &amp; INTERACTION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905" y="2145725"/>
            <a:ext cx="3776024" cy="2372128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accent2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9576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VEHICLE</a:t>
            </a:r>
            <a:r>
              <a:rPr lang="it-IT" dirty="0" smtClean="0"/>
              <a:t> </a:t>
            </a:r>
            <a:r>
              <a:rPr lang="it-IT" dirty="0" err="1" smtClean="0"/>
              <a:t>INTERACTION</a:t>
            </a:r>
            <a:endParaRPr lang="it-IT" dirty="0"/>
          </a:p>
        </p:txBody>
      </p:sp>
      <p:sp>
        <p:nvSpPr>
          <p:cNvPr id="20" name="Content Placeholder 1"/>
          <p:cNvSpPr>
            <a:spLocks noGrp="1"/>
          </p:cNvSpPr>
          <p:nvPr>
            <p:ph idx="10"/>
          </p:nvPr>
        </p:nvSpPr>
        <p:spPr>
          <a:xfrm>
            <a:off x="98853" y="4065835"/>
            <a:ext cx="2822478" cy="621543"/>
          </a:xfrm>
        </p:spPr>
        <p:txBody>
          <a:bodyPr/>
          <a:lstStyle/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SHARED CONTROLLER</a:t>
            </a:r>
          </a:p>
        </p:txBody>
      </p:sp>
      <p:sp>
        <p:nvSpPr>
          <p:cNvPr id="26" name="Content Placeholder 1"/>
          <p:cNvSpPr txBox="1">
            <a:spLocks/>
          </p:cNvSpPr>
          <p:nvPr/>
        </p:nvSpPr>
        <p:spPr>
          <a:xfrm>
            <a:off x="6092647" y="4065836"/>
            <a:ext cx="2659453" cy="6215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SAFE MODIFICATIONS</a:t>
            </a:r>
            <a:endParaRPr lang="en-GB" dirty="0" smtClean="0"/>
          </a:p>
          <a:p>
            <a:pPr marL="0" indent="0">
              <a:buFont typeface="+mj-lt"/>
              <a:buNone/>
            </a:pPr>
            <a:endParaRPr lang="en-GB" dirty="0"/>
          </a:p>
        </p:txBody>
      </p:sp>
      <p:sp>
        <p:nvSpPr>
          <p:cNvPr id="7" name="Untertitel 12"/>
          <p:cNvSpPr>
            <a:spLocks noGrp="1"/>
          </p:cNvSpPr>
          <p:nvPr>
            <p:ph type="subTitle" idx="1"/>
          </p:nvPr>
        </p:nvSpPr>
        <p:spPr>
          <a:xfrm>
            <a:off x="573852" y="753750"/>
            <a:ext cx="7968163" cy="328820"/>
          </a:xfrm>
        </p:spPr>
        <p:txBody>
          <a:bodyPr/>
          <a:lstStyle/>
          <a:p>
            <a:r>
              <a:rPr lang="en-US" dirty="0" err="1" smtClean="0"/>
              <a:t>ConSTRAINT</a:t>
            </a:r>
            <a:r>
              <a:rPr lang="en-US" dirty="0" smtClean="0"/>
              <a:t> OPTIMIZATION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703" y="1513601"/>
            <a:ext cx="3751887" cy="2221820"/>
          </a:xfrm>
          <a:prstGeom prst="rect">
            <a:avLst/>
          </a:prstGeom>
          <a:solidFill>
            <a:srgbClr val="000000">
              <a:shade val="95000"/>
            </a:srgbClr>
          </a:solidFill>
          <a:ln w="76200" cap="sq">
            <a:solidFill>
              <a:schemeClr val="accent2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67" y="1513601"/>
            <a:ext cx="3751885" cy="2221819"/>
          </a:xfrm>
          <a:prstGeom prst="rect">
            <a:avLst/>
          </a:prstGeom>
          <a:solidFill>
            <a:srgbClr val="000000">
              <a:shade val="95000"/>
            </a:srgbClr>
          </a:solidFill>
          <a:ln w="76200">
            <a:solidFill>
              <a:schemeClr val="accent2"/>
            </a:solidFill>
            <a:miter lim="800000"/>
            <a:headEnd/>
            <a:tailEnd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  <a:extLst/>
        </p:spPr>
      </p:pic>
      <p:sp>
        <p:nvSpPr>
          <p:cNvPr id="11" name="Content Placeholder 1"/>
          <p:cNvSpPr txBox="1">
            <a:spLocks/>
          </p:cNvSpPr>
          <p:nvPr/>
        </p:nvSpPr>
        <p:spPr>
          <a:xfrm>
            <a:off x="3279378" y="4063860"/>
            <a:ext cx="2444510" cy="61305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77875" lvl="1" indent="-285750">
              <a:buFont typeface="Wingdings" panose="05000000000000000000" pitchFamily="2" charset="2"/>
              <a:buChar char="§"/>
            </a:pPr>
            <a:r>
              <a:rPr lang="en-GB" sz="1400" dirty="0" smtClean="0">
                <a:latin typeface="Arial Black" panose="020B0A04020102020204" pitchFamily="34" charset="0"/>
              </a:rPr>
              <a:t>LOW-LEVEL COMMANDS</a:t>
            </a:r>
          </a:p>
          <a:p>
            <a:pPr marL="0" indent="0">
              <a:buFont typeface="+mj-lt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9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/>
              <a:t>Video 3</a:t>
            </a:r>
            <a:br>
              <a:rPr lang="it-IT" dirty="0"/>
            </a:b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457202" y="872836"/>
            <a:ext cx="7937501" cy="881503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A very </a:t>
            </a:r>
            <a:r>
              <a:rPr lang="en-GB" dirty="0"/>
              <a:t>important activity on automated driving </a:t>
            </a:r>
            <a:r>
              <a:rPr lang="en-GB" dirty="0" smtClean="0"/>
              <a:t>is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Transportation on Demand</a:t>
            </a:r>
          </a:p>
          <a:p>
            <a:pPr marL="0" indent="0">
              <a:buNone/>
            </a:pP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Transportation to be available anywhere anytime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351597" y="940280"/>
            <a:ext cx="8312157" cy="8140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sp>
        <p:nvSpPr>
          <p:cNvPr id="6" name="Rechteck 5"/>
          <p:cNvSpPr/>
          <p:nvPr/>
        </p:nvSpPr>
        <p:spPr>
          <a:xfrm>
            <a:off x="351597" y="1754339"/>
            <a:ext cx="3588588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Mobility on Demand </a:t>
            </a:r>
            <a:r>
              <a:rPr lang="en-GB" dirty="0"/>
              <a:t>is similar to the concept of Shared </a:t>
            </a:r>
            <a:r>
              <a:rPr lang="en-GB" dirty="0" smtClean="0"/>
              <a:t>Biking.</a:t>
            </a:r>
            <a:r>
              <a:rPr lang="en-GB" dirty="0"/>
              <a:t/>
            </a:r>
            <a:br>
              <a:rPr lang="en-GB" dirty="0"/>
            </a:br>
            <a:endParaRPr lang="en-GB" dirty="0" smtClean="0"/>
          </a:p>
          <a:p>
            <a:r>
              <a:rPr lang="en-GB" dirty="0" smtClean="0"/>
              <a:t>Autonomous </a:t>
            </a:r>
            <a:r>
              <a:rPr lang="en-GB" dirty="0"/>
              <a:t>driving enables the </a:t>
            </a:r>
            <a:r>
              <a:rPr lang="en-GB" dirty="0" smtClean="0"/>
              <a:t>approach </a:t>
            </a:r>
            <a:r>
              <a:rPr lang="en-GB" dirty="0"/>
              <a:t>to </a:t>
            </a:r>
            <a:r>
              <a:rPr lang="en-GB" dirty="0" smtClean="0"/>
              <a:t>shared </a:t>
            </a:r>
            <a:r>
              <a:rPr lang="en-GB" dirty="0"/>
              <a:t>driving and mobility on </a:t>
            </a:r>
            <a:r>
              <a:rPr lang="en-GB" dirty="0" smtClean="0"/>
              <a:t>demand: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the car is able to coordinate with other cars in the system and with the people in order to reach the next passenger that need a ride</a:t>
            </a:r>
          </a:p>
        </p:txBody>
      </p:sp>
      <p:pic>
        <p:nvPicPr>
          <p:cNvPr id="3075" name="Picture 3" descr="C:\Users\Ersilia.Mazzocco\Documents\REPLY\Innovation Track-Automation\4_video 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185" y="1754339"/>
            <a:ext cx="5094726" cy="289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86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3852" y="274960"/>
            <a:ext cx="7968163" cy="266461"/>
          </a:xfrm>
        </p:spPr>
        <p:txBody>
          <a:bodyPr/>
          <a:lstStyle/>
          <a:p>
            <a:r>
              <a:rPr lang="en-GB" dirty="0"/>
              <a:t>Small </a:t>
            </a:r>
            <a:r>
              <a:rPr lang="en-GB" dirty="0" smtClean="0"/>
              <a:t>trial in Singapore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293298" y="797404"/>
            <a:ext cx="2846717" cy="3962759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Autonomous </a:t>
            </a:r>
            <a:r>
              <a:rPr lang="en-GB" dirty="0"/>
              <a:t>driving </a:t>
            </a:r>
            <a:r>
              <a:rPr lang="en-GB" dirty="0" smtClean="0"/>
              <a:t>System </a:t>
            </a:r>
            <a:r>
              <a:rPr lang="en-GB" dirty="0"/>
              <a:t>deployed in Singapore Chinese </a:t>
            </a:r>
            <a:r>
              <a:rPr lang="en-GB" dirty="0" smtClean="0"/>
              <a:t>Garden.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The humans were able </a:t>
            </a:r>
            <a:r>
              <a:rPr lang="en-GB" dirty="0"/>
              <a:t>to book a ride using </a:t>
            </a:r>
            <a:r>
              <a:rPr lang="en-GB" dirty="0" smtClean="0"/>
              <a:t>an </a:t>
            </a:r>
            <a:r>
              <a:rPr lang="en-GB" dirty="0"/>
              <a:t>A</a:t>
            </a:r>
            <a:r>
              <a:rPr lang="en-GB" dirty="0" smtClean="0"/>
              <a:t>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R</a:t>
            </a:r>
            <a:r>
              <a:rPr lang="en-GB" dirty="0" smtClean="0"/>
              <a:t>ide </a:t>
            </a:r>
            <a:r>
              <a:rPr lang="en-GB" dirty="0"/>
              <a:t>was </a:t>
            </a:r>
            <a:r>
              <a:rPr lang="en-GB" dirty="0" smtClean="0"/>
              <a:t>provided </a:t>
            </a:r>
            <a:r>
              <a:rPr lang="en-GB" dirty="0"/>
              <a:t>at designated place and </a:t>
            </a:r>
            <a:r>
              <a:rPr lang="en-GB" dirty="0" smtClean="0"/>
              <a:t>designated </a:t>
            </a:r>
            <a:r>
              <a:rPr lang="en-GB" dirty="0"/>
              <a:t>time. 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he </a:t>
            </a:r>
            <a:r>
              <a:rPr lang="en-GB" dirty="0"/>
              <a:t>car was able to drive itself and provide mobility on demand</a:t>
            </a:r>
          </a:p>
        </p:txBody>
      </p:sp>
      <p:pic>
        <p:nvPicPr>
          <p:cNvPr id="4098" name="Picture 2" descr="C:\Users\Ersilia.Mazzocco\Documents\REPLY\Innovation Track-Automation\5 fleet vehic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664" y="876660"/>
            <a:ext cx="5607170" cy="388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3751770" y="1024110"/>
            <a:ext cx="20986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Fleet of vehicle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08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310551" y="1422834"/>
            <a:ext cx="3683479" cy="345971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</a:t>
            </a:r>
            <a:r>
              <a:rPr lang="en-GB" dirty="0" smtClean="0"/>
              <a:t>evelopment </a:t>
            </a:r>
            <a:r>
              <a:rPr lang="en-GB" dirty="0"/>
              <a:t>of an algorithm to optimize </a:t>
            </a:r>
            <a:r>
              <a:rPr lang="en-GB" dirty="0" smtClean="0"/>
              <a:t>requests, available vehicles </a:t>
            </a:r>
            <a:r>
              <a:rPr lang="en-GB" dirty="0"/>
              <a:t>and number of passengers in a </a:t>
            </a:r>
            <a:r>
              <a:rPr lang="en-GB" dirty="0" smtClean="0"/>
              <a:t>car</a:t>
            </a:r>
          </a:p>
          <a:p>
            <a:pPr marL="0" indent="0">
              <a:buNone/>
            </a:pPr>
            <a:r>
              <a:rPr lang="en-GB" sz="2000" b="1" dirty="0" smtClean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Autonomy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and drive sharing have the potential to transform transportation in an utility anywhere anytime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improving quality of life in urban </a:t>
            </a:r>
            <a:r>
              <a:rPr lang="en-GB" dirty="0" err="1"/>
              <a:t>center</a:t>
            </a:r>
            <a:r>
              <a:rPr lang="en-GB" dirty="0"/>
              <a:t>, decreasing pollution, decreasing congestion</a:t>
            </a:r>
          </a:p>
        </p:txBody>
      </p:sp>
      <p:pic>
        <p:nvPicPr>
          <p:cNvPr id="5122" name="Picture 2" descr="C:\Users\Ersilia.Mazzocco\Documents\REPLY\Innovation Track-Automation\6 _taxi fleet optimiz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018" y="1494438"/>
            <a:ext cx="4813541" cy="326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310551" y="99394"/>
            <a:ext cx="84280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Classical implementation: </a:t>
            </a:r>
            <a:r>
              <a:rPr lang="en-GB" dirty="0"/>
              <a:t>a vehicle serves one passenger</a:t>
            </a:r>
          </a:p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Next step </a:t>
            </a:r>
            <a:r>
              <a:rPr lang="en-GB" dirty="0"/>
              <a:t>is the design of an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optimal path </a:t>
            </a:r>
            <a:r>
              <a:rPr lang="en-GB" dirty="0"/>
              <a:t>that allows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a single car </a:t>
            </a:r>
            <a:r>
              <a:rPr lang="en-GB" dirty="0"/>
              <a:t>to take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more passengers</a:t>
            </a:r>
            <a:r>
              <a:rPr lang="en-GB" dirty="0"/>
              <a:t> in a same area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reducing the delay </a:t>
            </a:r>
            <a:r>
              <a:rPr lang="en-GB" dirty="0"/>
              <a:t>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1238804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why are this cars not on the road yet?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cs typeface="+mn-cs"/>
              </a:rPr>
              <a:t>technological challenges for autonomy: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idx="10"/>
          </p:nvPr>
        </p:nvSpPr>
        <p:spPr>
          <a:xfrm>
            <a:off x="573853" y="1298231"/>
            <a:ext cx="4619250" cy="3515309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Technology </a:t>
            </a:r>
            <a:r>
              <a:rPr lang="en-GB" dirty="0"/>
              <a:t>is still not ready </a:t>
            </a:r>
            <a:r>
              <a:rPr lang="en-GB" dirty="0" smtClean="0"/>
              <a:t>for: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/>
              <a:t>s</a:t>
            </a:r>
            <a:r>
              <a:rPr lang="en-GB" dirty="0" smtClean="0"/>
              <a:t>ituations of </a:t>
            </a:r>
            <a:r>
              <a:rPr lang="en-GB" sz="2000" b="1" dirty="0" smtClean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intense congestion</a:t>
            </a:r>
            <a:endParaRPr lang="en-GB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 smtClean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mixed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human driven and autonomy </a:t>
            </a:r>
            <a:r>
              <a:rPr lang="en-GB" sz="2000" b="1" dirty="0" smtClean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systems</a:t>
            </a:r>
            <a:endParaRPr lang="en-GB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travelling in weather </a:t>
            </a:r>
            <a:r>
              <a:rPr lang="en-GB" dirty="0"/>
              <a:t>because the perception system are not able </a:t>
            </a:r>
            <a:r>
              <a:rPr lang="en-GB" dirty="0" smtClean="0"/>
              <a:t>to match </a:t>
            </a:r>
            <a:r>
              <a:rPr lang="en-GB" dirty="0"/>
              <a:t>the human perception </a:t>
            </a:r>
            <a:r>
              <a:rPr lang="en-GB" dirty="0" smtClean="0"/>
              <a:t>systems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smtClean="0"/>
              <a:t>Even </a:t>
            </a:r>
            <a:r>
              <a:rPr lang="en-GB" dirty="0"/>
              <a:t>if computer vision has make big progress it remains really challenging</a:t>
            </a:r>
            <a:br>
              <a:rPr lang="en-GB" dirty="0"/>
            </a:br>
            <a:r>
              <a:rPr lang="en-GB" dirty="0"/>
              <a:t>the are also big progress </a:t>
            </a:r>
            <a:r>
              <a:rPr lang="en-GB" dirty="0" smtClean="0"/>
              <a:t>challenges</a:t>
            </a:r>
            <a:endParaRPr lang="en-GB" dirty="0"/>
          </a:p>
        </p:txBody>
      </p:sp>
      <p:pic>
        <p:nvPicPr>
          <p:cNvPr id="6146" name="Picture 2" descr="C:\Users\Ersilia.Mazzocco\Documents\REPLY\Innovation Track-Automation\7_truc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02" y="1371600"/>
            <a:ext cx="3519577" cy="334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449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c.lapenta\Desktop\81HCJGn4HWL._SL1500_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062" y="1798892"/>
            <a:ext cx="2459412" cy="3264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6"/>
          <p:cNvSpPr txBox="1">
            <a:spLocks/>
          </p:cNvSpPr>
          <p:nvPr/>
        </p:nvSpPr>
        <p:spPr>
          <a:xfrm>
            <a:off x="933288" y="2493902"/>
            <a:ext cx="7582223" cy="2563007"/>
          </a:xfrm>
          <a:prstGeom prst="rect">
            <a:avLst/>
          </a:prstGeom>
        </p:spPr>
        <p:txBody>
          <a:bodyPr vert="horz" lIns="0" tIns="45720" rIns="91440" bIns="0" rtlCol="0" anchor="t">
            <a:no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5400" i="0" u="none" kern="1200" cap="all" spc="-100" baseline="0" dirty="0">
                <a:solidFill>
                  <a:srgbClr val="FFFFFF"/>
                </a:solidFill>
                <a:latin typeface="Arial Black"/>
                <a:ea typeface="+mj-ea"/>
                <a:cs typeface="Arial Black"/>
              </a:defRPr>
            </a:lvl1pPr>
          </a:lstStyle>
          <a:p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04363" y="937865"/>
            <a:ext cx="846455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chemeClr val="bg1"/>
                </a:solidFill>
              </a:rPr>
              <a:t>Star wars and all science fiction robots are not true robots, they can talk, walk and do things people can do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5109" y="387924"/>
            <a:ext cx="5320146" cy="2757055"/>
          </a:xfrm>
          <a:prstGeom prst="rect">
            <a:avLst/>
          </a:prstGeom>
          <a:noFill/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pPr algn="ctr"/>
            <a:r>
              <a:rPr lang="en-GB" sz="4000" b="1" dirty="0">
                <a:effectLst>
                  <a:glow rad="635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R2-D2 and C-3PO </a:t>
            </a:r>
          </a:p>
        </p:txBody>
      </p:sp>
    </p:spTree>
    <p:extLst>
      <p:ext uri="{BB962C8B-B14F-4D97-AF65-F5344CB8AC3E}">
        <p14:creationId xmlns:p14="http://schemas.microsoft.com/office/powerpoint/2010/main" val="247683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Policy challenges for </a:t>
            </a:r>
            <a:r>
              <a:rPr lang="en-GB" sz="2400" dirty="0" smtClean="0"/>
              <a:t>autonomy</a:t>
            </a:r>
            <a:r>
              <a:rPr lang="en-GB" sz="2400" dirty="0"/>
              <a:t/>
            </a:r>
            <a:br>
              <a:rPr lang="en-GB" sz="2400" dirty="0"/>
            </a:br>
            <a:endParaRPr lang="en-GB" sz="2400" dirty="0"/>
          </a:p>
        </p:txBody>
      </p:sp>
      <p:pic>
        <p:nvPicPr>
          <p:cNvPr id="7170" name="Picture 2" descr="C:\Users\Ersilia.Mazzocco\Documents\REPLY\Innovation Track-Automation\8_policy challen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276" y="774940"/>
            <a:ext cx="6478587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07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3"/>
          <p:cNvSpPr>
            <a:spLocks noGrp="1"/>
          </p:cNvSpPr>
          <p:nvPr>
            <p:ph idx="10"/>
          </p:nvPr>
        </p:nvSpPr>
        <p:spPr>
          <a:xfrm>
            <a:off x="86563" y="288254"/>
            <a:ext cx="3174222" cy="47427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 smtClean="0"/>
              <a:t>The </a:t>
            </a:r>
            <a:r>
              <a:rPr lang="en-GB" dirty="0"/>
              <a:t>technology is ready </a:t>
            </a:r>
            <a:r>
              <a:rPr lang="en-GB" dirty="0" smtClean="0"/>
              <a:t>NOW for </a:t>
            </a:r>
            <a:r>
              <a:rPr lang="en-GB" dirty="0"/>
              <a:t>deployment </a:t>
            </a:r>
            <a:r>
              <a:rPr lang="en-GB" dirty="0" smtClean="0"/>
              <a:t>in </a:t>
            </a:r>
            <a:r>
              <a:rPr lang="en-GB" dirty="0"/>
              <a:t>a "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calm and protected</a:t>
            </a:r>
            <a:r>
              <a:rPr lang="en-GB" dirty="0" smtClean="0"/>
              <a:t>" </a:t>
            </a:r>
            <a:r>
              <a:rPr lang="en-GB" dirty="0"/>
              <a:t>system </a:t>
            </a:r>
            <a:r>
              <a:rPr lang="en-GB" dirty="0" smtClean="0"/>
              <a:t>NOT </a:t>
            </a:r>
            <a:r>
              <a:rPr lang="en-GB" dirty="0"/>
              <a:t>in an high complex environment </a:t>
            </a:r>
            <a:br>
              <a:rPr lang="en-GB" dirty="0"/>
            </a:br>
            <a:r>
              <a:rPr lang="en-GB" dirty="0" smtClean="0"/>
              <a:t>no </a:t>
            </a:r>
            <a:r>
              <a:rPr lang="en-GB" dirty="0"/>
              <a:t>congestion, few people crossing, limited </a:t>
            </a:r>
            <a:r>
              <a:rPr lang="en-GB" dirty="0" smtClean="0"/>
              <a:t>area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In some number of year we will reach a higher level of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maturity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There are multiple steps yet to be achieved to get to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level 5 of autonomy</a:t>
            </a:r>
          </a:p>
        </p:txBody>
      </p:sp>
      <p:pic>
        <p:nvPicPr>
          <p:cNvPr id="8194" name="Picture 2" descr="Risultati immagini per autonomous driving leve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85" y="260584"/>
            <a:ext cx="5737404" cy="428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3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 err="1" smtClean="0"/>
              <a:t>EDGE</a:t>
            </a:r>
            <a:r>
              <a:rPr lang="it-IT" dirty="0" smtClean="0"/>
              <a:t> OF TOMORROW</a:t>
            </a:r>
            <a:r>
              <a:rPr lang="it-IT" dirty="0"/>
              <a:t/>
            </a:r>
            <a:br>
              <a:rPr lang="it-IT" dirty="0"/>
            </a:b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573852" y="1180210"/>
            <a:ext cx="7937501" cy="3516480"/>
          </a:xfrm>
        </p:spPr>
        <p:txBody>
          <a:bodyPr/>
          <a:lstStyle/>
          <a:p>
            <a:r>
              <a:rPr lang="en-GB" dirty="0"/>
              <a:t>Why is it so difficult for ROBOTICS to walk</a:t>
            </a:r>
          </a:p>
          <a:p>
            <a:r>
              <a:rPr lang="en-GB" dirty="0"/>
              <a:t>Mobility: What´s easy &amp; hard</a:t>
            </a:r>
          </a:p>
          <a:p>
            <a:r>
              <a:rPr lang="en-GB" dirty="0"/>
              <a:t>Three main challenges for Robots</a:t>
            </a:r>
          </a:p>
          <a:p>
            <a:pPr lvl="1">
              <a:buFont typeface="+mj-lt"/>
              <a:buAutoNum type="alphaUcPeriod"/>
            </a:pPr>
            <a:r>
              <a:rPr lang="en-GB" dirty="0"/>
              <a:t>More skills for Robots</a:t>
            </a:r>
          </a:p>
          <a:p>
            <a:pPr lvl="1">
              <a:buFont typeface="+mj-lt"/>
              <a:buAutoNum type="alphaUcPeriod"/>
            </a:pPr>
            <a:r>
              <a:rPr lang="en-GB" dirty="0"/>
              <a:t>Create much faster new Body's</a:t>
            </a:r>
          </a:p>
          <a:p>
            <a:pPr lvl="1">
              <a:buFont typeface="+mj-lt"/>
              <a:buAutoNum type="alphaUcPeriod"/>
            </a:pPr>
            <a:r>
              <a:rPr lang="en-GB" dirty="0"/>
              <a:t>Getting Robots much better between Robots &amp; People </a:t>
            </a:r>
          </a:p>
          <a:p>
            <a:pPr>
              <a:buFont typeface="+mj-lt"/>
              <a:buAutoNum type="arabicPlain"/>
            </a:pPr>
            <a:r>
              <a:rPr lang="en-GB" dirty="0"/>
              <a:t>Shared control between Human &amp; Mobility </a:t>
            </a:r>
          </a:p>
          <a:p>
            <a:pPr marL="492125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895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c.lapenta\Desktop\SW_101016_P08_Bot1_Hero-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47" y="686367"/>
            <a:ext cx="4438072" cy="158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8849" y="166761"/>
            <a:ext cx="7683055" cy="4216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90252"/>
            <a:r>
              <a:rPr lang="en-US" sz="2400" dirty="0">
                <a:latin typeface="Arial Black" panose="020B0A04020102020204" pitchFamily="34" charset="0"/>
                <a:cs typeface="Arial Black"/>
              </a:rPr>
              <a:t>Science fiction “Robots” </a:t>
            </a:r>
            <a:r>
              <a:rPr lang="en-US" sz="2400" dirty="0" smtClean="0">
                <a:latin typeface="Arial Black" panose="020B0A04020102020204" pitchFamily="34" charset="0"/>
                <a:cs typeface="Arial Black"/>
              </a:rPr>
              <a:t>walk</a:t>
            </a:r>
            <a:endParaRPr lang="en-US" sz="2400" dirty="0">
              <a:latin typeface="Arial Black" panose="020B0A04020102020204" pitchFamily="34" charset="0"/>
              <a:cs typeface="Arial Black"/>
            </a:endParaRPr>
          </a:p>
          <a:p>
            <a:pPr defTabSz="990252"/>
            <a:r>
              <a:rPr lang="en-GB" sz="2400" i="1" dirty="0"/>
              <a:t>“</a:t>
            </a:r>
            <a:r>
              <a:rPr lang="en-US" sz="2400" i="1" dirty="0"/>
              <a:t>Autonomous </a:t>
            </a:r>
            <a:r>
              <a:rPr lang="en-US" sz="2400" i="1" dirty="0" smtClean="0"/>
              <a:t>driving”. In </a:t>
            </a:r>
            <a:r>
              <a:rPr lang="en-US" sz="2400" i="1" dirty="0"/>
              <a:t>other </a:t>
            </a:r>
            <a:r>
              <a:rPr lang="en-US" sz="2400" i="1" dirty="0" smtClean="0"/>
              <a:t>words, </a:t>
            </a:r>
            <a:r>
              <a:rPr lang="en-US" sz="2400" i="1" dirty="0"/>
              <a:t>Robots on Wheels is the Future Peak.</a:t>
            </a:r>
            <a:endParaRPr lang="en-US" sz="2400" dirty="0">
              <a:latin typeface="Arial Black" panose="020B0A04020102020204" pitchFamily="34" charset="0"/>
            </a:endParaRPr>
          </a:p>
          <a:p>
            <a:pPr defTabSz="990252"/>
            <a:endParaRPr lang="en-US" sz="2400" dirty="0">
              <a:latin typeface="Arial Black" panose="020B0A04020102020204" pitchFamily="34" charset="0"/>
              <a:cs typeface="Arial Black"/>
            </a:endParaRPr>
          </a:p>
          <a:p>
            <a:pPr defTabSz="990252"/>
            <a:endParaRPr lang="en-US" sz="2400" dirty="0">
              <a:latin typeface="Arial Black" panose="020B0A04020102020204" pitchFamily="34" charset="0"/>
              <a:cs typeface="Arial Black"/>
            </a:endParaRPr>
          </a:p>
          <a:p>
            <a:pPr defTabSz="990252"/>
            <a:endParaRPr lang="en-US" sz="2400" dirty="0" smtClean="0">
              <a:latin typeface="Arial Black" panose="020B0A04020102020204" pitchFamily="34" charset="0"/>
              <a:cs typeface="Arial Black"/>
            </a:endParaRPr>
          </a:p>
          <a:p>
            <a:pPr defTabSz="990252"/>
            <a:endParaRPr lang="en-US" sz="2400" dirty="0">
              <a:latin typeface="Arial Black" panose="020B0A04020102020204" pitchFamily="34" charset="0"/>
              <a:cs typeface="Arial Black"/>
            </a:endParaRPr>
          </a:p>
          <a:p>
            <a:pPr marL="342900" indent="-342900" defTabSz="990252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cs typeface="Arial Black"/>
              </a:rPr>
              <a:t>Brain to control the </a:t>
            </a:r>
            <a:r>
              <a:rPr lang="en-US" sz="2000" dirty="0" smtClean="0">
                <a:latin typeface="Arial Black" panose="020B0A04020102020204" pitchFamily="34" charset="0"/>
                <a:cs typeface="Arial Black"/>
              </a:rPr>
              <a:t>body </a:t>
            </a:r>
            <a:r>
              <a:rPr lang="en-US" sz="2000" dirty="0">
                <a:latin typeface="Arial Black" panose="020B0A04020102020204" pitchFamily="34" charset="0"/>
                <a:cs typeface="Arial Black"/>
              </a:rPr>
              <a:t>to do the </a:t>
            </a:r>
            <a:r>
              <a:rPr lang="en-US" sz="2000" dirty="0" smtClean="0">
                <a:latin typeface="Arial Black" panose="020B0A04020102020204" pitchFamily="34" charset="0"/>
                <a:cs typeface="Arial Black"/>
              </a:rPr>
              <a:t>task</a:t>
            </a:r>
            <a:r>
              <a:rPr lang="en-US" sz="2000" dirty="0">
                <a:latin typeface="Arial Black" panose="020B0A04020102020204" pitchFamily="34" charset="0"/>
                <a:cs typeface="Arial Black"/>
              </a:rPr>
              <a:t>.</a:t>
            </a:r>
          </a:p>
          <a:p>
            <a:pPr marL="342900" indent="-342900" defTabSz="990252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cs typeface="Arial Black"/>
              </a:rPr>
              <a:t>Capabilities of the </a:t>
            </a:r>
            <a:r>
              <a:rPr lang="en-US" sz="2000" dirty="0" smtClean="0">
                <a:latin typeface="Arial Black" panose="020B0A04020102020204" pitchFamily="34" charset="0"/>
                <a:cs typeface="Arial Black"/>
              </a:rPr>
              <a:t>body </a:t>
            </a:r>
            <a:r>
              <a:rPr lang="en-US" sz="2000" dirty="0">
                <a:latin typeface="Arial Black" panose="020B0A04020102020204" pitchFamily="34" charset="0"/>
                <a:cs typeface="Arial Black"/>
              </a:rPr>
              <a:t>relative to the </a:t>
            </a:r>
            <a:r>
              <a:rPr lang="en-US" sz="2000" dirty="0" smtClean="0">
                <a:latin typeface="Arial Black" panose="020B0A04020102020204" pitchFamily="34" charset="0"/>
                <a:cs typeface="Arial Black"/>
              </a:rPr>
              <a:t>task</a:t>
            </a:r>
            <a:r>
              <a:rPr lang="en-US" sz="2000" dirty="0">
                <a:latin typeface="Arial Black" panose="020B0A04020102020204" pitchFamily="34" charset="0"/>
                <a:cs typeface="Arial Black"/>
              </a:rPr>
              <a:t>.</a:t>
            </a:r>
          </a:p>
          <a:p>
            <a:pPr marL="342900" indent="-342900" defTabSz="990252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cs typeface="Arial Black"/>
              </a:rPr>
              <a:t>Robots </a:t>
            </a:r>
            <a:r>
              <a:rPr lang="en-US" sz="2000" dirty="0" smtClean="0">
                <a:latin typeface="Arial Black" panose="020B0A04020102020204" pitchFamily="34" charset="0"/>
                <a:cs typeface="Arial Black"/>
              </a:rPr>
              <a:t>need to react very quickly</a:t>
            </a:r>
            <a:endParaRPr lang="en-US" sz="2000" dirty="0">
              <a:latin typeface="Arial Black" panose="020B0A04020102020204" pitchFamily="34" charset="0"/>
              <a:cs typeface="Arial Black"/>
            </a:endParaRPr>
          </a:p>
          <a:p>
            <a:pPr defTabSz="990252"/>
            <a:r>
              <a:rPr lang="en-US" sz="2000" dirty="0">
                <a:latin typeface="Arial Black" panose="020B0A04020102020204" pitchFamily="34" charset="0"/>
                <a:cs typeface="Arial Black"/>
              </a:rPr>
              <a:t>    to the surrounding </a:t>
            </a:r>
            <a:r>
              <a:rPr lang="en-US" sz="2000" dirty="0" smtClean="0">
                <a:latin typeface="Arial Black" panose="020B0A04020102020204" pitchFamily="34" charset="0"/>
                <a:cs typeface="Arial Black"/>
              </a:rPr>
              <a:t>world</a:t>
            </a:r>
            <a:r>
              <a:rPr lang="en-US" sz="2000" dirty="0">
                <a:latin typeface="Arial Black" panose="020B0A04020102020204" pitchFamily="34" charset="0"/>
                <a:cs typeface="Arial Black"/>
              </a:rPr>
              <a:t>.</a:t>
            </a:r>
          </a:p>
          <a:p>
            <a:pPr marL="342900" indent="-342900" defTabSz="990252">
              <a:buFont typeface="Arial" panose="020B0604020202020204" pitchFamily="34" charset="0"/>
              <a:buChar char="•"/>
            </a:pPr>
            <a:r>
              <a:rPr lang="en-US" sz="2000" dirty="0">
                <a:latin typeface="Arial Black" panose="020B0A04020102020204" pitchFamily="34" charset="0"/>
                <a:cs typeface="Arial Black"/>
              </a:rPr>
              <a:t>Extraordinary perception. </a:t>
            </a:r>
          </a:p>
        </p:txBody>
      </p:sp>
    </p:spTree>
    <p:extLst>
      <p:ext uri="{BB962C8B-B14F-4D97-AF65-F5344CB8AC3E}">
        <p14:creationId xmlns:p14="http://schemas.microsoft.com/office/powerpoint/2010/main" val="21871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C:\Users\c.lapenta\Desktop\Easy-vs.-Hard-800x5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740" y="-82552"/>
            <a:ext cx="4177707" cy="261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9681" y="151193"/>
            <a:ext cx="7683055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lvl="1" algn="ctr" defTabSz="990252"/>
            <a:r>
              <a:rPr lang="en-US" sz="2400" b="1" i="1" dirty="0"/>
              <a:t>Mobility is much easier </a:t>
            </a:r>
            <a:r>
              <a:rPr lang="en-US" sz="2400" b="1" i="1" dirty="0" smtClean="0"/>
              <a:t>than</a:t>
            </a:r>
            <a:r>
              <a:rPr lang="en-US" sz="2400" b="1" i="1" dirty="0" smtClean="0"/>
              <a:t> </a:t>
            </a:r>
            <a:r>
              <a:rPr lang="en-US" sz="2400" b="1" i="1" dirty="0"/>
              <a:t>manipulation</a:t>
            </a:r>
          </a:p>
          <a:p>
            <a:pPr defTabSz="990252"/>
            <a:endParaRPr lang="en-US" sz="2400" dirty="0">
              <a:latin typeface="Arial Black" panose="020B0A04020102020204" pitchFamily="34" charset="0"/>
              <a:cs typeface="Arial Black"/>
            </a:endParaRP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endParaRPr lang="en-US" sz="2400" i="1" dirty="0"/>
          </a:p>
          <a:p>
            <a:pPr marL="342900" indent="-342900" defTabSz="990252">
              <a:buFont typeface="Wingdings"/>
              <a:buChar char="Ø"/>
            </a:pPr>
            <a:r>
              <a:rPr lang="en-US" sz="2400" b="1" dirty="0"/>
              <a:t>Easy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dirty="0"/>
              <a:t>Excellent sensors </a:t>
            </a:r>
            <a:r>
              <a:rPr lang="en-US" sz="2400" dirty="0" smtClean="0"/>
              <a:t>which enable </a:t>
            </a:r>
            <a:r>
              <a:rPr lang="en-US" sz="2400" dirty="0"/>
              <a:t>m</a:t>
            </a:r>
            <a:r>
              <a:rPr lang="en-US" sz="2400" dirty="0" smtClean="0"/>
              <a:t>achines </a:t>
            </a:r>
            <a:endParaRPr lang="en-US" sz="2400" dirty="0"/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dirty="0"/>
              <a:t>Good bundle of algorithms 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endParaRPr lang="en-US" sz="2400" i="1" dirty="0">
              <a:latin typeface="Arial Black" panose="020B0A04020102020204" pitchFamily="34" charset="0"/>
              <a:cs typeface="Arial Black"/>
            </a:endParaRPr>
          </a:p>
          <a:p>
            <a:pPr marL="342900" indent="-342900" defTabSz="990252">
              <a:buFont typeface="Wingdings"/>
              <a:buChar char="Ø"/>
            </a:pPr>
            <a:r>
              <a:rPr lang="en-US" sz="2400" b="1" dirty="0"/>
              <a:t>Hard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dirty="0"/>
              <a:t>Movement on </a:t>
            </a:r>
            <a:r>
              <a:rPr lang="en-US" sz="2400" dirty="0" smtClean="0"/>
              <a:t>congested </a:t>
            </a:r>
            <a:r>
              <a:rPr lang="en-US" sz="2400" dirty="0"/>
              <a:t>streets 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dirty="0"/>
              <a:t>Manipulation is challenging</a:t>
            </a:r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dirty="0"/>
              <a:t>Robots have limited </a:t>
            </a:r>
            <a:r>
              <a:rPr lang="en-US" sz="2400" dirty="0" smtClean="0"/>
              <a:t>capabilities</a:t>
            </a:r>
            <a:endParaRPr lang="en-US" sz="2400" dirty="0"/>
          </a:p>
          <a:p>
            <a:pPr marL="800100" lvl="1" indent="-342900" defTabSz="990252">
              <a:buFont typeface="Arial" panose="020B0604020202020204" pitchFamily="34" charset="0"/>
              <a:buChar char="•"/>
            </a:pPr>
            <a:r>
              <a:rPr lang="en-US" sz="2400" dirty="0"/>
              <a:t>Developing Soft Robotics that have </a:t>
            </a:r>
            <a:r>
              <a:rPr lang="en-US" sz="2400" dirty="0" smtClean="0"/>
              <a:t>human movement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259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c.lapenta\Desktop\challeng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0870"/>
            <a:ext cx="2695492" cy="15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3163" y="619185"/>
            <a:ext cx="8653272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More skills for </a:t>
            </a:r>
            <a:r>
              <a:rPr lang="en-GB" sz="2400" b="1" dirty="0" smtClean="0"/>
              <a:t>robots</a:t>
            </a:r>
            <a:endParaRPr lang="en-GB" sz="24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Robots could be integrated in human </a:t>
            </a:r>
            <a:r>
              <a:rPr lang="en-GB" sz="2400" dirty="0" smtClean="0"/>
              <a:t>environment </a:t>
            </a:r>
            <a:endParaRPr lang="en-GB" sz="24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/>
              <a:t>Work with </a:t>
            </a:r>
            <a:r>
              <a:rPr lang="en-GB" sz="2400" dirty="0" smtClean="0"/>
              <a:t>humans </a:t>
            </a:r>
            <a:r>
              <a:rPr lang="en-GB" sz="2400" dirty="0"/>
              <a:t>who are not </a:t>
            </a:r>
            <a:r>
              <a:rPr lang="en-GB" sz="2400" dirty="0" smtClean="0"/>
              <a:t>experts</a:t>
            </a:r>
            <a:endParaRPr lang="en-GB" sz="2400" dirty="0"/>
          </a:p>
          <a:p>
            <a:pPr lvl="1"/>
            <a:endParaRPr lang="en-GB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Create </a:t>
            </a:r>
            <a:r>
              <a:rPr lang="en-GB" sz="2400" b="1" dirty="0" smtClean="0"/>
              <a:t>more work force much faster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A lot of effort to create new types of robots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Task is reserved </a:t>
            </a:r>
            <a:r>
              <a:rPr lang="en-GB" sz="2400" dirty="0"/>
              <a:t>for </a:t>
            </a:r>
            <a:r>
              <a:rPr lang="en-GB" sz="2400" dirty="0" smtClean="0"/>
              <a:t>a few </a:t>
            </a:r>
            <a:r>
              <a:rPr lang="en-GB" sz="2400" dirty="0"/>
              <a:t>experts</a:t>
            </a:r>
          </a:p>
          <a:p>
            <a:pPr lvl="2"/>
            <a:endParaRPr lang="en-GB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b="1" dirty="0" smtClean="0"/>
              <a:t>Improve interaction between robots and humans</a:t>
            </a:r>
            <a:endParaRPr lang="en-GB" sz="2400" b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/>
              <a:t>Execute </a:t>
            </a:r>
            <a:r>
              <a:rPr lang="en-GB" sz="2400" dirty="0"/>
              <a:t>a </a:t>
            </a:r>
            <a:r>
              <a:rPr lang="en-GB" sz="2400" dirty="0" smtClean="0"/>
              <a:t>wider </a:t>
            </a:r>
            <a:r>
              <a:rPr lang="en-GB" sz="2400" dirty="0"/>
              <a:t>range of task </a:t>
            </a:r>
          </a:p>
        </p:txBody>
      </p:sp>
      <p:sp>
        <p:nvSpPr>
          <p:cNvPr id="4" name="Rectangle 1"/>
          <p:cNvSpPr/>
          <p:nvPr/>
        </p:nvSpPr>
        <p:spPr>
          <a:xfrm>
            <a:off x="2258644" y="89157"/>
            <a:ext cx="4600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b="1" dirty="0" smtClean="0"/>
              <a:t>Three </a:t>
            </a:r>
            <a:r>
              <a:rPr lang="en-GB" sz="3200" b="1" dirty="0" smtClean="0"/>
              <a:t>main challenges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1968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c.lapenta\Desktop\human-machine-collaboration-clear-0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453" y="2985488"/>
            <a:ext cx="2397533" cy="21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4745" y="166761"/>
            <a:ext cx="87352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1"/>
            <a:r>
              <a:rPr lang="en-GB" sz="2800" b="1" dirty="0"/>
              <a:t>Shared </a:t>
            </a:r>
            <a:r>
              <a:rPr lang="en-GB" sz="2800" b="1" dirty="0" smtClean="0"/>
              <a:t>control </a:t>
            </a:r>
            <a:r>
              <a:rPr lang="en-GB" sz="2800" b="1" dirty="0"/>
              <a:t>between </a:t>
            </a:r>
            <a:r>
              <a:rPr lang="en-GB" sz="2800" b="1" dirty="0" smtClean="0"/>
              <a:t>humans and machines</a:t>
            </a:r>
            <a:r>
              <a:rPr lang="en-GB" sz="3200" b="1" dirty="0" smtClean="0"/>
              <a:t>  </a:t>
            </a:r>
            <a:endParaRPr lang="en-GB" sz="32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52932" y="839194"/>
            <a:ext cx="7683055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 smtClean="0"/>
              <a:t>Machines </a:t>
            </a:r>
            <a:r>
              <a:rPr lang="en-GB" sz="2400" dirty="0"/>
              <a:t>can do much better </a:t>
            </a:r>
            <a:r>
              <a:rPr lang="en-GB" sz="2400" dirty="0" smtClean="0"/>
              <a:t>than </a:t>
            </a:r>
            <a:r>
              <a:rPr lang="en-GB" sz="2400" dirty="0" smtClean="0"/>
              <a:t>h</a:t>
            </a:r>
            <a:r>
              <a:rPr lang="en-GB" sz="2400" dirty="0" smtClean="0"/>
              <a:t>umans </a:t>
            </a:r>
          </a:p>
          <a:p>
            <a:pPr lvl="1"/>
            <a:r>
              <a:rPr lang="en-GB" sz="2400" dirty="0"/>
              <a:t>	</a:t>
            </a:r>
            <a:r>
              <a:rPr lang="en-GB" sz="2400" dirty="0" smtClean="0"/>
              <a:t>(e.g. see </a:t>
            </a:r>
            <a:r>
              <a:rPr lang="en-GB" sz="2400" dirty="0"/>
              <a:t>further) </a:t>
            </a:r>
            <a:endParaRPr lang="en-GB" sz="2400" dirty="0" smtClean="0"/>
          </a:p>
          <a:p>
            <a:pPr lvl="1"/>
            <a:endParaRPr lang="en-GB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T</a:t>
            </a:r>
            <a:r>
              <a:rPr lang="en-GB" sz="2400" dirty="0" smtClean="0"/>
              <a:t>aking </a:t>
            </a:r>
            <a:r>
              <a:rPr lang="en-GB" sz="2400" dirty="0"/>
              <a:t>advantage </a:t>
            </a:r>
            <a:r>
              <a:rPr lang="en-GB" sz="2400" dirty="0" smtClean="0"/>
              <a:t>of what </a:t>
            </a:r>
            <a:r>
              <a:rPr lang="en-GB" sz="2400" dirty="0" smtClean="0"/>
              <a:t>m</a:t>
            </a:r>
            <a:r>
              <a:rPr lang="en-GB" sz="2400" dirty="0" smtClean="0"/>
              <a:t>achines </a:t>
            </a:r>
            <a:r>
              <a:rPr lang="en-GB" sz="2400" dirty="0"/>
              <a:t>could do better </a:t>
            </a:r>
            <a:r>
              <a:rPr lang="en-GB" sz="2400" dirty="0" smtClean="0"/>
              <a:t>than people </a:t>
            </a:r>
            <a:endParaRPr lang="en-GB" sz="2400" dirty="0"/>
          </a:p>
          <a:p>
            <a:pPr lvl="1"/>
            <a:endParaRPr lang="en-GB" sz="24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/>
              <a:t>Could </a:t>
            </a:r>
            <a:r>
              <a:rPr lang="en-GB" sz="2400" dirty="0" smtClean="0"/>
              <a:t>gain awareness of their</a:t>
            </a:r>
          </a:p>
          <a:p>
            <a:pPr lvl="2"/>
            <a:r>
              <a:rPr lang="en-GB" sz="2400" dirty="0" smtClean="0"/>
              <a:t>surroundings</a:t>
            </a:r>
            <a:endParaRPr lang="en-GB" sz="2400" dirty="0"/>
          </a:p>
          <a:p>
            <a:pPr lvl="1"/>
            <a:endParaRPr lang="en-GB" sz="24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400" dirty="0" smtClean="0"/>
              <a:t>Working </a:t>
            </a:r>
            <a:r>
              <a:rPr lang="en-GB" sz="2400" dirty="0"/>
              <a:t>together </a:t>
            </a:r>
            <a:r>
              <a:rPr lang="en-GB" sz="2400" dirty="0" smtClean="0"/>
              <a:t>in the future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8817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573852" y="408191"/>
            <a:ext cx="7968163" cy="464645"/>
          </a:xfrm>
        </p:spPr>
        <p:txBody>
          <a:bodyPr/>
          <a:lstStyle/>
          <a:p>
            <a:r>
              <a:rPr lang="it-IT" dirty="0"/>
              <a:t>Video 1</a:t>
            </a:r>
            <a:br>
              <a:rPr lang="it-IT" dirty="0"/>
            </a:br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idx="10"/>
          </p:nvPr>
        </p:nvSpPr>
        <p:spPr>
          <a:xfrm>
            <a:off x="573852" y="1180210"/>
            <a:ext cx="7937501" cy="3516480"/>
          </a:xfrm>
        </p:spPr>
        <p:txBody>
          <a:bodyPr/>
          <a:lstStyle/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70936" y="1116963"/>
            <a:ext cx="8140417" cy="351648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Real robots today are designed for specific tasks </a:t>
            </a:r>
            <a:b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GB" dirty="0" smtClean="0"/>
              <a:t>transporting </a:t>
            </a:r>
            <a:r>
              <a:rPr lang="en-GB" dirty="0"/>
              <a:t>people and cars assembling products in a factory and they can only do the specific tasks for which the were designed.</a:t>
            </a:r>
          </a:p>
          <a:p>
            <a:pPr marL="0" indent="0">
              <a:buNone/>
            </a:pPr>
            <a:r>
              <a:rPr lang="en-GB" dirty="0"/>
              <a:t>This means they don't look always like human, don't talk, walk </a:t>
            </a:r>
            <a:r>
              <a:rPr lang="en-GB" dirty="0" err="1" smtClean="0"/>
              <a:t>etc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their </a:t>
            </a: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shapes and sizes are designed to fit the specific tasks </a:t>
            </a:r>
            <a:r>
              <a:rPr lang="en-GB" dirty="0"/>
              <a:t>they do.</a:t>
            </a:r>
          </a:p>
          <a:p>
            <a:pPr marL="0" indent="0">
              <a:buNone/>
            </a:pPr>
            <a:r>
              <a:rPr lang="en-GB" dirty="0"/>
              <a:t>Robots </a:t>
            </a:r>
            <a:r>
              <a:rPr lang="en-GB" dirty="0" smtClean="0"/>
              <a:t>definition:</a:t>
            </a:r>
            <a:r>
              <a:rPr lang="en-GB" dirty="0"/>
              <a:t/>
            </a:r>
            <a:br>
              <a:rPr lang="en-GB" dirty="0"/>
            </a:br>
            <a:r>
              <a:rPr lang="en-GB" sz="2000" b="1" dirty="0">
                <a:ln w="11430"/>
                <a:solidFill>
                  <a:srgbClr val="FFC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Robots are automated devices that perform physical tasks in the real world!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486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 txBox="1">
            <a:spLocks/>
          </p:cNvSpPr>
          <p:nvPr/>
        </p:nvSpPr>
        <p:spPr>
          <a:xfrm>
            <a:off x="604514" y="2976114"/>
            <a:ext cx="7937501" cy="18680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2125" lvl="1" indent="0">
              <a:buNone/>
            </a:pP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 objective of robotic is not to replace humans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, it is to find ways for </a:t>
            </a:r>
            <a:r>
              <a:rPr lang="en-GB" b="1" dirty="0" smtClean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machines and humans to be more effective together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492125" lvl="1" indent="0">
              <a:buNone/>
            </a:pPr>
            <a:r>
              <a:rPr lang="en-GB" dirty="0" smtClean="0"/>
              <a:t>Machine </a:t>
            </a:r>
            <a:r>
              <a:rPr lang="en-GB" dirty="0"/>
              <a:t>could become trusted partner this is a future we are building</a:t>
            </a:r>
            <a:r>
              <a:rPr lang="en-GB" dirty="0" smtClean="0"/>
              <a:t>.</a:t>
            </a:r>
            <a:endParaRPr lang="en-GB" dirty="0"/>
          </a:p>
          <a:p>
            <a:pPr marL="492125" lvl="1" indent="0">
              <a:buNone/>
            </a:pPr>
            <a:endParaRPr lang="en-GB" dirty="0"/>
          </a:p>
        </p:txBody>
      </p:sp>
      <p:sp>
        <p:nvSpPr>
          <p:cNvPr id="7" name="Titolo 2"/>
          <p:cNvSpPr>
            <a:spLocks noGrp="1"/>
          </p:cNvSpPr>
          <p:nvPr>
            <p:ph type="title"/>
          </p:nvPr>
        </p:nvSpPr>
        <p:spPr>
          <a:xfrm>
            <a:off x="573852" y="90054"/>
            <a:ext cx="7968163" cy="692727"/>
          </a:xfrm>
        </p:spPr>
        <p:txBody>
          <a:bodyPr/>
          <a:lstStyle/>
          <a:p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/>
              <a:t>Daniela </a:t>
            </a:r>
            <a:r>
              <a:rPr lang="en-GB" sz="2400" dirty="0" err="1"/>
              <a:t>Rus</a:t>
            </a:r>
            <a:r>
              <a:rPr lang="en-GB" sz="2400" dirty="0"/>
              <a:t> Introduction to robotics</a:t>
            </a:r>
            <a:r>
              <a:rPr lang="it-IT" dirty="0"/>
              <a:t/>
            </a:r>
            <a:br>
              <a:rPr lang="it-IT" dirty="0"/>
            </a:br>
            <a:endParaRPr lang="it-IT" dirty="0"/>
          </a:p>
        </p:txBody>
      </p:sp>
      <p:pic>
        <p:nvPicPr>
          <p:cNvPr id="3075" name="Picture 3" descr="C:\Users\c.lapenta\Desktop\DanielaRus_400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84" y="799068"/>
            <a:ext cx="1461912" cy="1835727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hteck 1"/>
          <p:cNvSpPr/>
          <p:nvPr/>
        </p:nvSpPr>
        <p:spPr>
          <a:xfrm>
            <a:off x="3148642" y="78278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Robots have potential to improve the quality of life(at school, at home...), to power the economy and generally make the word better</a:t>
            </a:r>
          </a:p>
        </p:txBody>
      </p:sp>
    </p:spTree>
    <p:extLst>
      <p:ext uri="{BB962C8B-B14F-4D97-AF65-F5344CB8AC3E}">
        <p14:creationId xmlns:p14="http://schemas.microsoft.com/office/powerpoint/2010/main" val="21237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 txBox="1">
            <a:spLocks/>
          </p:cNvSpPr>
          <p:nvPr/>
        </p:nvSpPr>
        <p:spPr>
          <a:xfrm>
            <a:off x="3010619" y="1111369"/>
            <a:ext cx="5703924" cy="161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Robots puts computation in  </a:t>
            </a:r>
            <a:r>
              <a:rPr lang="en-GB" sz="2000" b="1" dirty="0" smtClean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motion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Robots are programmable </a:t>
            </a:r>
            <a:r>
              <a:rPr lang="en-GB" sz="2000" dirty="0"/>
              <a:t>mechanical devices that take inputs from the world through  sensors and impact the world through their actuators </a:t>
            </a:r>
            <a:r>
              <a:rPr lang="en-GB" sz="2000" dirty="0" smtClean="0"/>
              <a:t/>
            </a:r>
            <a:br>
              <a:rPr lang="en-GB" sz="2000" dirty="0" smtClean="0"/>
            </a:br>
            <a:endParaRPr lang="en-GB" sz="2800" dirty="0"/>
          </a:p>
        </p:txBody>
      </p:sp>
      <p:sp>
        <p:nvSpPr>
          <p:cNvPr id="7" name="Titolo 2"/>
          <p:cNvSpPr>
            <a:spLocks noGrp="1"/>
          </p:cNvSpPr>
          <p:nvPr>
            <p:ph type="title"/>
          </p:nvPr>
        </p:nvSpPr>
        <p:spPr>
          <a:xfrm>
            <a:off x="573852" y="90055"/>
            <a:ext cx="7968163" cy="953742"/>
          </a:xfrm>
        </p:spPr>
        <p:txBody>
          <a:bodyPr/>
          <a:lstStyle/>
          <a:p>
            <a:r>
              <a:rPr lang="en-GB" sz="2000" dirty="0">
                <a:latin typeface="+mn-lt"/>
                <a:ea typeface="+mn-ea"/>
                <a:cs typeface="+mn-cs"/>
              </a:rPr>
              <a:t/>
            </a:r>
            <a:br>
              <a:rPr lang="en-GB" sz="2000" dirty="0">
                <a:latin typeface="+mn-lt"/>
                <a:ea typeface="+mn-ea"/>
                <a:cs typeface="+mn-cs"/>
              </a:rPr>
            </a:br>
            <a:r>
              <a:rPr lang="en-GB" sz="2000" cap="none" dirty="0" smtClean="0">
                <a:latin typeface="+mn-lt"/>
                <a:ea typeface="+mn-ea"/>
                <a:cs typeface="+mn-cs"/>
              </a:rPr>
              <a:t>The future we are building is the </a:t>
            </a:r>
            <a:r>
              <a:rPr lang="en-GB" sz="2000" b="1" cap="none" dirty="0">
                <a:solidFill>
                  <a:srgbClr val="FFC000"/>
                </a:solidFill>
                <a:latin typeface="Arial" panose="020B0604020202020204" pitchFamily="34" charset="0"/>
              </a:rPr>
              <a:t>world of pervasive robotic </a:t>
            </a:r>
            <a:r>
              <a:rPr lang="en-GB" sz="2000" cap="none" dirty="0" smtClean="0">
                <a:latin typeface="+mn-lt"/>
                <a:ea typeface="+mn-ea"/>
                <a:cs typeface="+mn-cs"/>
              </a:rPr>
              <a:t>connect word of </a:t>
            </a:r>
            <a:r>
              <a:rPr lang="en-GB" sz="2000" b="1" cap="none" dirty="0">
                <a:solidFill>
                  <a:srgbClr val="FFC000"/>
                </a:solidFill>
                <a:latin typeface="Arial" panose="020B0604020202020204" pitchFamily="34" charset="0"/>
              </a:rPr>
              <a:t>many robots working with many people doing many tasks</a:t>
            </a:r>
            <a:r>
              <a:rPr lang="en-GB" sz="2000" cap="none" dirty="0" smtClean="0">
                <a:latin typeface="+mn-lt"/>
                <a:ea typeface="+mn-ea"/>
                <a:cs typeface="+mn-cs"/>
              </a:rPr>
              <a:t>. </a:t>
            </a:r>
            <a:endParaRPr lang="it-IT" sz="2000" dirty="0">
              <a:latin typeface="+mn-lt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53" y="1107775"/>
            <a:ext cx="2264238" cy="1997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573851" y="3471018"/>
            <a:ext cx="456749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Robots come in many </a:t>
            </a:r>
            <a:r>
              <a:rPr lang="en-GB" sz="2000" b="1" dirty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different </a:t>
            </a:r>
            <a:r>
              <a:rPr lang="en-GB" sz="2000" b="1" dirty="0" smtClean="0">
                <a:solidFill>
                  <a:srgbClr val="FFC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shapes</a:t>
            </a:r>
          </a:p>
          <a:p>
            <a:r>
              <a:rPr lang="en-GB" dirty="0" smtClean="0"/>
              <a:t>Humanoid </a:t>
            </a:r>
            <a:r>
              <a:rPr lang="en-GB" dirty="0"/>
              <a:t>shapes are not the only, robot can be a car, a shopping cart, a </a:t>
            </a:r>
            <a:r>
              <a:rPr lang="en-GB" dirty="0" smtClean="0"/>
              <a:t>garbage,</a:t>
            </a:r>
            <a:r>
              <a:rPr lang="en-GB" dirty="0"/>
              <a:t> a device to deliver a package</a:t>
            </a:r>
            <a:r>
              <a:rPr lang="en-GB" dirty="0" smtClean="0"/>
              <a:t>....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89879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45" y="1094422"/>
            <a:ext cx="5969479" cy="373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hteck 2"/>
          <p:cNvSpPr/>
          <p:nvPr/>
        </p:nvSpPr>
        <p:spPr>
          <a:xfrm>
            <a:off x="6340415" y="1094422"/>
            <a:ext cx="252754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dirty="0"/>
              <a:t>R</a:t>
            </a:r>
            <a:r>
              <a:rPr lang="en-GB" dirty="0" smtClean="0"/>
              <a:t>obots </a:t>
            </a:r>
            <a:r>
              <a:rPr lang="en-GB" dirty="0"/>
              <a:t>can deliver packages, clean up, move things around, </a:t>
            </a:r>
            <a:endParaRPr lang="en-GB" dirty="0" smtClean="0"/>
          </a:p>
          <a:p>
            <a:pPr lvl="0"/>
            <a:r>
              <a:rPr lang="en-GB" dirty="0"/>
              <a:t>R</a:t>
            </a:r>
            <a:r>
              <a:rPr lang="en-GB" dirty="0" smtClean="0"/>
              <a:t>obots have </a:t>
            </a:r>
            <a:r>
              <a:rPr lang="en-GB" dirty="0"/>
              <a:t>to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sense, compute, and move in support of their tasks</a:t>
            </a:r>
            <a:r>
              <a:rPr lang="en-GB" dirty="0"/>
              <a:t>, they have all to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</a:t>
            </a:r>
            <a:r>
              <a:rPr lang="en-GB" dirty="0"/>
              <a:t> with each other and with  people in support of their coordination tasks</a:t>
            </a:r>
          </a:p>
        </p:txBody>
      </p:sp>
      <p:sp>
        <p:nvSpPr>
          <p:cNvPr id="5" name="Rechteck 4"/>
          <p:cNvSpPr/>
          <p:nvPr/>
        </p:nvSpPr>
        <p:spPr>
          <a:xfrm>
            <a:off x="276045" y="255406"/>
            <a:ext cx="6581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automation </a:t>
            </a:r>
            <a:r>
              <a:rPr lang="en-GB" dirty="0"/>
              <a:t>could lead in the future to  a completely </a:t>
            </a: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shopping experience.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32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c.lapenta\Desktop\2_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899" y="722845"/>
            <a:ext cx="7167563" cy="4042684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7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1"/>
          <p:cNvSpPr txBox="1">
            <a:spLocks/>
          </p:cNvSpPr>
          <p:nvPr/>
        </p:nvSpPr>
        <p:spPr>
          <a:xfrm>
            <a:off x="604513" y="294408"/>
            <a:ext cx="7937501" cy="35744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500063" indent="-5000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2663" indent="-49053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800" b="0" i="0" kern="1200" cap="none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431925" indent="-45085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Clr>
                <a:schemeClr val="accent2"/>
              </a:buClr>
              <a:buSzPct val="100000"/>
              <a:buFont typeface="+mj-lt"/>
              <a:buAutoNum type="arabicPlain"/>
              <a:tabLst/>
              <a:defRPr sz="1600" b="0" i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500" indent="-3429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130000"/>
              <a:buFont typeface="+mj-lt"/>
              <a:buAutoNum type="arabicPeriod"/>
              <a:defRPr lang="it-IT" sz="1800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6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0000" indent="-180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GB" dirty="0"/>
              <a:t>Computation has improved dramatically, </a:t>
            </a:r>
            <a:br>
              <a:rPr lang="en-GB" dirty="0"/>
            </a:br>
            <a:r>
              <a:rPr lang="en-GB" dirty="0" smtClean="0"/>
              <a:t>power </a:t>
            </a:r>
            <a:r>
              <a:rPr lang="en-GB" dirty="0"/>
              <a:t>of computing doubles every 2 year</a:t>
            </a:r>
            <a:endParaRPr lang="en-GB" sz="2400" dirty="0"/>
          </a:p>
          <a:p>
            <a:pPr marL="0" lvl="0" indent="0">
              <a:buNone/>
            </a:pP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Robot are bodies and brains</a:t>
            </a:r>
          </a:p>
          <a:p>
            <a:pPr marL="285750" lvl="0" indent="-285750">
              <a:buFont typeface="Wingdings" panose="05000000000000000000" pitchFamily="2" charset="2"/>
              <a:buChar char="Ø"/>
            </a:pPr>
            <a:r>
              <a:rPr lang="en-GB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Bodies</a:t>
            </a:r>
            <a:r>
              <a:rPr lang="en-GB" dirty="0"/>
              <a:t>  are formed from of Mechanisms that </a:t>
            </a:r>
            <a:r>
              <a:rPr lang="en-GB" dirty="0" smtClean="0"/>
              <a:t>include:</a:t>
            </a:r>
          </a:p>
          <a:p>
            <a:pPr marL="7683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dirty="0" smtClean="0"/>
              <a:t>Computation</a:t>
            </a:r>
          </a:p>
          <a:p>
            <a:pPr marL="7683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dirty="0" smtClean="0"/>
              <a:t>Sensing</a:t>
            </a:r>
          </a:p>
          <a:p>
            <a:pPr marL="7683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dirty="0" smtClean="0"/>
              <a:t>Actuation</a:t>
            </a:r>
          </a:p>
          <a:p>
            <a:pPr marL="768350" lvl="1" indent="-285750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GB" dirty="0" smtClean="0"/>
              <a:t>Communication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b="1" dirty="0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en-GB" dirty="0" smtClean="0"/>
              <a:t> </a:t>
            </a:r>
            <a:r>
              <a:rPr lang="en-GB" dirty="0"/>
              <a:t>to control the bodies and this are done by </a:t>
            </a:r>
            <a:r>
              <a:rPr lang="en-GB" dirty="0" smtClean="0"/>
              <a:t>algorithms</a:t>
            </a:r>
            <a:endParaRPr lang="en-GB" sz="2400" dirty="0"/>
          </a:p>
          <a:p>
            <a:pPr marL="492125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3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c.lapenta\Desktop\3_autonomous driv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448350"/>
            <a:ext cx="8412163" cy="3466550"/>
          </a:xfrm>
          <a:prstGeom prst="rect">
            <a:avLst/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39436" y="248021"/>
            <a:ext cx="8430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 Autonomous driving is an example on how driving will evolve is an extraordinary </a:t>
            </a:r>
            <a:r>
              <a:rPr lang="en-GB" sz="2400" dirty="0" smtClean="0"/>
              <a:t>path </a:t>
            </a:r>
            <a:endParaRPr lang="en-GB" sz="2400" cap="all" dirty="0">
              <a:solidFill>
                <a:srgbClr val="FFC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GB" sz="2400" cap="all" dirty="0" smtClean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transportation </a:t>
            </a:r>
            <a:r>
              <a:rPr lang="en-GB" sz="2400" cap="all" dirty="0">
                <a:solidFill>
                  <a:srgbClr val="FFC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will become an Utility</a:t>
            </a:r>
          </a:p>
        </p:txBody>
      </p:sp>
    </p:spTree>
    <p:extLst>
      <p:ext uri="{BB962C8B-B14F-4D97-AF65-F5344CB8AC3E}">
        <p14:creationId xmlns:p14="http://schemas.microsoft.com/office/powerpoint/2010/main" val="251167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nnnovation Tracks- ">
  <a:themeElements>
    <a:clrScheme name="Impostazioni personalizzate 161">
      <a:dk1>
        <a:srgbClr val="FFFFFF"/>
      </a:dk1>
      <a:lt1>
        <a:srgbClr val="000000"/>
      </a:lt1>
      <a:dk2>
        <a:srgbClr val="053238"/>
      </a:dk2>
      <a:lt2>
        <a:srgbClr val="FA7A04"/>
      </a:lt2>
      <a:accent1>
        <a:srgbClr val="FFC100"/>
      </a:accent1>
      <a:accent2>
        <a:srgbClr val="FA7A04"/>
      </a:accent2>
      <a:accent3>
        <a:srgbClr val="F84901"/>
      </a:accent3>
      <a:accent4>
        <a:srgbClr val="DE0C48"/>
      </a:accent4>
      <a:accent5>
        <a:srgbClr val="BD0196"/>
      </a:accent5>
      <a:accent6>
        <a:srgbClr val="940758"/>
      </a:accent6>
      <a:hlink>
        <a:srgbClr val="16A8BC"/>
      </a:hlink>
      <a:folHlink>
        <a:srgbClr val="138080"/>
      </a:folHlink>
    </a:clrScheme>
    <a:fontScheme name="Office classico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FFFFF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Presentation4" id="{097ED64C-1469-4E9B-A6EE-E169F18D7DB3}" vid="{B73C506B-0DF6-4CFA-9B1D-8AAF7C79760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Innnovation Tracks- </Template>
  <TotalTime>0</TotalTime>
  <Words>778</Words>
  <Application>Microsoft Office PowerPoint</Application>
  <PresentationFormat>Bildschirmpräsentation (16:9)</PresentationFormat>
  <Paragraphs>168</Paragraphs>
  <Slides>26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7" baseType="lpstr">
      <vt:lpstr>Innnovation Tracks- </vt:lpstr>
      <vt:lpstr>I Robotics </vt:lpstr>
      <vt:lpstr>PowerPoint-Präsentation</vt:lpstr>
      <vt:lpstr>Video 1 </vt:lpstr>
      <vt:lpstr> Daniela Rus Introduction to robotics </vt:lpstr>
      <vt:lpstr> The future we are building is the world of pervasive robotic connect word of many robots working with many people doing many tasks. </vt:lpstr>
      <vt:lpstr>PowerPoint-Präsentation</vt:lpstr>
      <vt:lpstr>PowerPoint-Präsentation</vt:lpstr>
      <vt:lpstr>PowerPoint-Präsentation</vt:lpstr>
      <vt:lpstr>PowerPoint-Präsentation</vt:lpstr>
      <vt:lpstr>Autonomous systems</vt:lpstr>
      <vt:lpstr>Feature SpaCe</vt:lpstr>
      <vt:lpstr>Mapping</vt:lpstr>
      <vt:lpstr>Localization</vt:lpstr>
      <vt:lpstr>PEDESTRIANS</vt:lpstr>
      <vt:lpstr>VEHICLE INTERACTION</vt:lpstr>
      <vt:lpstr>Video 3 </vt:lpstr>
      <vt:lpstr>Small trial in Singapore </vt:lpstr>
      <vt:lpstr>PowerPoint-Präsentation</vt:lpstr>
      <vt:lpstr>why are this cars not on the road yet?</vt:lpstr>
      <vt:lpstr>Policy challenges for autonomy </vt:lpstr>
      <vt:lpstr>PowerPoint-Präsentation</vt:lpstr>
      <vt:lpstr>EDGE OF TOMORROW </vt:lpstr>
      <vt:lpstr>PowerPoint-Präsentation</vt:lpstr>
      <vt:lpstr>PowerPoint-Präsentation</vt:lpstr>
      <vt:lpstr>PowerPoint-Präsentation</vt:lpstr>
      <vt:lpstr>PowerPoint-Präsentation</vt:lpstr>
    </vt:vector>
  </TitlesOfParts>
  <Company>Reply AG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Robotics</dc:title>
  <dc:creator>Lapenta Christian</dc:creator>
  <cp:lastModifiedBy>Delas Alexandros</cp:lastModifiedBy>
  <cp:revision>69</cp:revision>
  <dcterms:created xsi:type="dcterms:W3CDTF">2018-04-09T14:55:40Z</dcterms:created>
  <dcterms:modified xsi:type="dcterms:W3CDTF">2018-04-23T13:06:46Z</dcterms:modified>
</cp:coreProperties>
</file>